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Lst>
  <p:notesMasterIdLst>
    <p:notesMasterId r:id="rId46"/>
  </p:notesMasterIdLst>
  <p:handoutMasterIdLst>
    <p:handoutMasterId r:id="rId47"/>
  </p:handoutMasterIdLst>
  <p:sldIdLst>
    <p:sldId id="593" r:id="rId2"/>
    <p:sldId id="849" r:id="rId3"/>
    <p:sldId id="834" r:id="rId4"/>
    <p:sldId id="766" r:id="rId5"/>
    <p:sldId id="774" r:id="rId6"/>
    <p:sldId id="807" r:id="rId7"/>
    <p:sldId id="808" r:id="rId8"/>
    <p:sldId id="809" r:id="rId9"/>
    <p:sldId id="811" r:id="rId10"/>
    <p:sldId id="797" r:id="rId11"/>
    <p:sldId id="846" r:id="rId12"/>
    <p:sldId id="800" r:id="rId13"/>
    <p:sldId id="801" r:id="rId14"/>
    <p:sldId id="802" r:id="rId15"/>
    <p:sldId id="803" r:id="rId16"/>
    <p:sldId id="804" r:id="rId17"/>
    <p:sldId id="805" r:id="rId18"/>
    <p:sldId id="847" r:id="rId19"/>
    <p:sldId id="812" r:id="rId20"/>
    <p:sldId id="813" r:id="rId21"/>
    <p:sldId id="814" r:id="rId22"/>
    <p:sldId id="815" r:id="rId23"/>
    <p:sldId id="848" r:id="rId24"/>
    <p:sldId id="790" r:id="rId25"/>
    <p:sldId id="791" r:id="rId26"/>
    <p:sldId id="792" r:id="rId27"/>
    <p:sldId id="816" r:id="rId28"/>
    <p:sldId id="817" r:id="rId29"/>
    <p:sldId id="818" r:id="rId30"/>
    <p:sldId id="819" r:id="rId31"/>
    <p:sldId id="820" r:id="rId32"/>
    <p:sldId id="822" r:id="rId33"/>
    <p:sldId id="823" r:id="rId34"/>
    <p:sldId id="824" r:id="rId35"/>
    <p:sldId id="825" r:id="rId36"/>
    <p:sldId id="826" r:id="rId37"/>
    <p:sldId id="827" r:id="rId38"/>
    <p:sldId id="828" r:id="rId39"/>
    <p:sldId id="829" r:id="rId40"/>
    <p:sldId id="830" r:id="rId41"/>
    <p:sldId id="831" r:id="rId42"/>
    <p:sldId id="832" r:id="rId43"/>
    <p:sldId id="833" r:id="rId44"/>
    <p:sldId id="636" r:id="rId45"/>
  </p:sldIdLst>
  <p:sldSz cx="9144000" cy="6858000" type="screen4x3"/>
  <p:notesSz cx="7099300" cy="10234613"/>
  <p:defaultTextStyle>
    <a:defPPr>
      <a:defRPr lang="zh-CN"/>
    </a:defPPr>
    <a:lvl1pPr algn="l" rtl="0" fontAlgn="base">
      <a:spcBef>
        <a:spcPct val="0"/>
      </a:spcBef>
      <a:spcAft>
        <a:spcPct val="0"/>
      </a:spcAft>
      <a:defRPr sz="2800" kern="1200">
        <a:solidFill>
          <a:schemeClr val="tx1"/>
        </a:solidFill>
        <a:latin typeface="Arial" charset="0"/>
        <a:ea typeface="微软雅黑" pitchFamily="34" charset="-122"/>
        <a:cs typeface="+mn-cs"/>
      </a:defRPr>
    </a:lvl1pPr>
    <a:lvl2pPr marL="457200" algn="l" rtl="0" fontAlgn="base">
      <a:spcBef>
        <a:spcPct val="0"/>
      </a:spcBef>
      <a:spcAft>
        <a:spcPct val="0"/>
      </a:spcAft>
      <a:defRPr sz="2800" kern="1200">
        <a:solidFill>
          <a:schemeClr val="tx1"/>
        </a:solidFill>
        <a:latin typeface="Arial" charset="0"/>
        <a:ea typeface="微软雅黑" pitchFamily="34" charset="-122"/>
        <a:cs typeface="+mn-cs"/>
      </a:defRPr>
    </a:lvl2pPr>
    <a:lvl3pPr marL="914400" algn="l" rtl="0" fontAlgn="base">
      <a:spcBef>
        <a:spcPct val="0"/>
      </a:spcBef>
      <a:spcAft>
        <a:spcPct val="0"/>
      </a:spcAft>
      <a:defRPr sz="2800" kern="1200">
        <a:solidFill>
          <a:schemeClr val="tx1"/>
        </a:solidFill>
        <a:latin typeface="Arial" charset="0"/>
        <a:ea typeface="微软雅黑" pitchFamily="34" charset="-122"/>
        <a:cs typeface="+mn-cs"/>
      </a:defRPr>
    </a:lvl3pPr>
    <a:lvl4pPr marL="1371600" algn="l" rtl="0" fontAlgn="base">
      <a:spcBef>
        <a:spcPct val="0"/>
      </a:spcBef>
      <a:spcAft>
        <a:spcPct val="0"/>
      </a:spcAft>
      <a:defRPr sz="2800" kern="1200">
        <a:solidFill>
          <a:schemeClr val="tx1"/>
        </a:solidFill>
        <a:latin typeface="Arial" charset="0"/>
        <a:ea typeface="微软雅黑" pitchFamily="34" charset="-122"/>
        <a:cs typeface="+mn-cs"/>
      </a:defRPr>
    </a:lvl4pPr>
    <a:lvl5pPr marL="1828800" algn="l" rtl="0" fontAlgn="base">
      <a:spcBef>
        <a:spcPct val="0"/>
      </a:spcBef>
      <a:spcAft>
        <a:spcPct val="0"/>
      </a:spcAft>
      <a:defRPr sz="2800" kern="1200">
        <a:solidFill>
          <a:schemeClr val="tx1"/>
        </a:solidFill>
        <a:latin typeface="Arial" charset="0"/>
        <a:ea typeface="微软雅黑" pitchFamily="34" charset="-122"/>
        <a:cs typeface="+mn-cs"/>
      </a:defRPr>
    </a:lvl5pPr>
    <a:lvl6pPr marL="2286000" algn="l" defTabSz="914400" rtl="0" eaLnBrk="1" latinLnBrk="0" hangingPunct="1">
      <a:defRPr sz="2800" kern="1200">
        <a:solidFill>
          <a:schemeClr val="tx1"/>
        </a:solidFill>
        <a:latin typeface="Arial" charset="0"/>
        <a:ea typeface="微软雅黑" pitchFamily="34" charset="-122"/>
        <a:cs typeface="+mn-cs"/>
      </a:defRPr>
    </a:lvl6pPr>
    <a:lvl7pPr marL="2743200" algn="l" defTabSz="914400" rtl="0" eaLnBrk="1" latinLnBrk="0" hangingPunct="1">
      <a:defRPr sz="2800" kern="1200">
        <a:solidFill>
          <a:schemeClr val="tx1"/>
        </a:solidFill>
        <a:latin typeface="Arial" charset="0"/>
        <a:ea typeface="微软雅黑" pitchFamily="34" charset="-122"/>
        <a:cs typeface="+mn-cs"/>
      </a:defRPr>
    </a:lvl7pPr>
    <a:lvl8pPr marL="3200400" algn="l" defTabSz="914400" rtl="0" eaLnBrk="1" latinLnBrk="0" hangingPunct="1">
      <a:defRPr sz="2800" kern="1200">
        <a:solidFill>
          <a:schemeClr val="tx1"/>
        </a:solidFill>
        <a:latin typeface="Arial" charset="0"/>
        <a:ea typeface="微软雅黑" pitchFamily="34" charset="-122"/>
        <a:cs typeface="+mn-cs"/>
      </a:defRPr>
    </a:lvl8pPr>
    <a:lvl9pPr marL="3657600" algn="l" defTabSz="914400" rtl="0" eaLnBrk="1" latinLnBrk="0" hangingPunct="1">
      <a:defRPr sz="2800"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2"/>
    <a:srgbClr val="009900"/>
    <a:srgbClr val="0066FF"/>
    <a:srgbClr val="A9DA74"/>
    <a:srgbClr val="6600FF"/>
    <a:srgbClr val="CCFFCC"/>
    <a:srgbClr val="FFEEB9"/>
    <a:srgbClr val="99CC00"/>
    <a:srgbClr val="FF6600"/>
    <a:srgbClr val="5BB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3" autoAdjust="0"/>
    <p:restoredTop sz="75524" autoAdjust="0"/>
  </p:normalViewPr>
  <p:slideViewPr>
    <p:cSldViewPr>
      <p:cViewPr varScale="1">
        <p:scale>
          <a:sx n="86" d="100"/>
          <a:sy n="86" d="100"/>
        </p:scale>
        <p:origin x="1935" y="45"/>
      </p:cViewPr>
      <p:guideLst>
        <p:guide orient="horz" pos="2160"/>
        <p:guide pos="2880"/>
      </p:guideLst>
    </p:cSldViewPr>
  </p:slideViewPr>
  <p:outlineViewPr>
    <p:cViewPr>
      <p:scale>
        <a:sx n="33" d="100"/>
        <a:sy n="33" d="100"/>
      </p:scale>
      <p:origin x="0" y="274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309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47D1E-C46F-47AE-9E34-78C4AE5642B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209BCC66-EAF5-43B3-9AA6-2FD3427B076D}">
      <dgm:prSet phldrT="[文本]"/>
      <dgm:spPr/>
      <dgm:t>
        <a:bodyPr/>
        <a:lstStyle/>
        <a:p>
          <a:r>
            <a:rPr lang="zh-CN" altLang="en-US" dirty="0">
              <a:solidFill>
                <a:srgbClr val="FFFF00"/>
              </a:solidFill>
            </a:rPr>
            <a:t>大数据内涵与现状</a:t>
          </a:r>
        </a:p>
      </dgm:t>
    </dgm:pt>
    <dgm:pt modelId="{9FC360CF-F3D4-463A-B7CC-DDCF6A688DE6}" type="parTrans" cxnId="{B5D70272-0300-42A6-8C30-68A4465DB9AE}">
      <dgm:prSet/>
      <dgm:spPr/>
      <dgm:t>
        <a:bodyPr/>
        <a:lstStyle/>
        <a:p>
          <a:endParaRPr lang="zh-CN" altLang="en-US"/>
        </a:p>
      </dgm:t>
    </dgm:pt>
    <dgm:pt modelId="{AE6658A7-898C-4A87-A830-234F6C22B450}" type="sibTrans" cxnId="{B5D70272-0300-42A6-8C30-68A4465DB9AE}">
      <dgm:prSet/>
      <dgm:spPr/>
      <dgm:t>
        <a:bodyPr/>
        <a:lstStyle/>
        <a:p>
          <a:endParaRPr lang="zh-CN" altLang="en-US"/>
        </a:p>
      </dgm:t>
    </dgm:pt>
    <dgm:pt modelId="{1CA5BEAC-513C-4F81-880A-6031F31CDAC5}">
      <dgm:prSet phldrT="[文本]"/>
      <dgm:spPr/>
      <dgm:t>
        <a:bodyPr/>
        <a:lstStyle/>
        <a:p>
          <a:r>
            <a:rPr lang="zh-CN" altLang="en-US" dirty="0"/>
            <a:t>大数据产业发展趋势</a:t>
          </a:r>
        </a:p>
      </dgm:t>
    </dgm:pt>
    <dgm:pt modelId="{05BF1F55-5B05-45CD-8D23-17583938EC7D}" type="parTrans" cxnId="{01FED9D7-E660-446C-A096-256009211ABC}">
      <dgm:prSet/>
      <dgm:spPr/>
      <dgm:t>
        <a:bodyPr/>
        <a:lstStyle/>
        <a:p>
          <a:endParaRPr lang="zh-CN" altLang="en-US"/>
        </a:p>
      </dgm:t>
    </dgm:pt>
    <dgm:pt modelId="{F1912A1A-F130-4288-9876-B07DBFBC4FBF}" type="sibTrans" cxnId="{01FED9D7-E660-446C-A096-256009211ABC}">
      <dgm:prSet/>
      <dgm:spPr/>
      <dgm:t>
        <a:bodyPr/>
        <a:lstStyle/>
        <a:p>
          <a:endParaRPr lang="zh-CN" altLang="en-US"/>
        </a:p>
      </dgm:t>
    </dgm:pt>
    <dgm:pt modelId="{9F73DFC4-0695-4C83-A67E-843A9ED07159}">
      <dgm:prSet phldrT="[文本]"/>
      <dgm:spPr/>
      <dgm:t>
        <a:bodyPr/>
        <a:lstStyle/>
        <a:p>
          <a:r>
            <a:rPr lang="zh-CN" altLang="en-US" dirty="0"/>
            <a:t>大数据软件与平台</a:t>
          </a:r>
        </a:p>
      </dgm:t>
    </dgm:pt>
    <dgm:pt modelId="{310F7955-1F05-49AF-BAB4-814F70DCF85B}" type="parTrans" cxnId="{22FA4985-7600-44FA-82CA-8CF4C619CF00}">
      <dgm:prSet/>
      <dgm:spPr/>
      <dgm:t>
        <a:bodyPr/>
        <a:lstStyle/>
        <a:p>
          <a:endParaRPr lang="zh-CN" altLang="en-US"/>
        </a:p>
      </dgm:t>
    </dgm:pt>
    <dgm:pt modelId="{8EA79D9E-9D89-4A46-A692-A9D50B8D0D3B}" type="sibTrans" cxnId="{22FA4985-7600-44FA-82CA-8CF4C619CF00}">
      <dgm:prSet/>
      <dgm:spPr/>
      <dgm:t>
        <a:bodyPr/>
        <a:lstStyle/>
        <a:p>
          <a:endParaRPr lang="zh-CN" altLang="en-US"/>
        </a:p>
      </dgm:t>
    </dgm:pt>
    <dgm:pt modelId="{51C2C1F7-ACAF-4E02-9C30-023900588B6E}">
      <dgm:prSet phldrT="[文本]"/>
      <dgm:spPr/>
      <dgm:t>
        <a:bodyPr/>
        <a:lstStyle/>
        <a:p>
          <a:r>
            <a:rPr lang="zh-CN" altLang="en-US" dirty="0"/>
            <a:t>大数据分析与应用案例</a:t>
          </a:r>
        </a:p>
      </dgm:t>
    </dgm:pt>
    <dgm:pt modelId="{ADD4EA07-A91F-4EA1-A0EC-CD3F298D6FAE}" type="parTrans" cxnId="{4989C875-1D35-4749-820C-8E1B45FCD84A}">
      <dgm:prSet/>
      <dgm:spPr/>
      <dgm:t>
        <a:bodyPr/>
        <a:lstStyle/>
        <a:p>
          <a:endParaRPr lang="zh-CN" altLang="en-US"/>
        </a:p>
      </dgm:t>
    </dgm:pt>
    <dgm:pt modelId="{DBA2F571-A3A3-40B8-92BB-FC2D11BDF987}" type="sibTrans" cxnId="{4989C875-1D35-4749-820C-8E1B45FCD84A}">
      <dgm:prSet/>
      <dgm:spPr/>
      <dgm:t>
        <a:bodyPr/>
        <a:lstStyle/>
        <a:p>
          <a:endParaRPr lang="zh-CN" altLang="en-US"/>
        </a:p>
      </dgm:t>
    </dgm:pt>
    <dgm:pt modelId="{3AFC852E-0FA4-415B-9E1E-53447946F975}" type="pres">
      <dgm:prSet presAssocID="{07947D1E-C46F-47AE-9E34-78C4AE5642B1}" presName="linear" presStyleCnt="0">
        <dgm:presLayoutVars>
          <dgm:dir/>
          <dgm:animLvl val="lvl"/>
          <dgm:resizeHandles val="exact"/>
        </dgm:presLayoutVars>
      </dgm:prSet>
      <dgm:spPr/>
    </dgm:pt>
    <dgm:pt modelId="{5AB7B827-8C47-42AF-B37F-C5E72800A6A6}" type="pres">
      <dgm:prSet presAssocID="{209BCC66-EAF5-43B3-9AA6-2FD3427B076D}" presName="parentLin" presStyleCnt="0"/>
      <dgm:spPr/>
    </dgm:pt>
    <dgm:pt modelId="{2BD79A47-764D-4F73-8DE9-9F7A9E05FEF5}" type="pres">
      <dgm:prSet presAssocID="{209BCC66-EAF5-43B3-9AA6-2FD3427B076D}" presName="parentLeftMargin" presStyleLbl="node1" presStyleIdx="0" presStyleCnt="4"/>
      <dgm:spPr/>
    </dgm:pt>
    <dgm:pt modelId="{9479F240-E134-4931-8FFC-9B0F30390655}" type="pres">
      <dgm:prSet presAssocID="{209BCC66-EAF5-43B3-9AA6-2FD3427B076D}" presName="parentText" presStyleLbl="node1" presStyleIdx="0" presStyleCnt="4">
        <dgm:presLayoutVars>
          <dgm:chMax val="0"/>
          <dgm:bulletEnabled val="1"/>
        </dgm:presLayoutVars>
      </dgm:prSet>
      <dgm:spPr/>
    </dgm:pt>
    <dgm:pt modelId="{2C7631DC-9544-482B-95FA-69A8BBD48DCB}" type="pres">
      <dgm:prSet presAssocID="{209BCC66-EAF5-43B3-9AA6-2FD3427B076D}" presName="negativeSpace" presStyleCnt="0"/>
      <dgm:spPr/>
    </dgm:pt>
    <dgm:pt modelId="{89F3BD69-3513-4745-ACC9-8C65148BF8C7}" type="pres">
      <dgm:prSet presAssocID="{209BCC66-EAF5-43B3-9AA6-2FD3427B076D}" presName="childText" presStyleLbl="conFgAcc1" presStyleIdx="0" presStyleCnt="4">
        <dgm:presLayoutVars>
          <dgm:bulletEnabled val="1"/>
        </dgm:presLayoutVars>
      </dgm:prSet>
      <dgm:spPr/>
    </dgm:pt>
    <dgm:pt modelId="{719E0E99-FBF3-40AC-BCB2-EAF849403817}" type="pres">
      <dgm:prSet presAssocID="{AE6658A7-898C-4A87-A830-234F6C22B450}" presName="spaceBetweenRectangles" presStyleCnt="0"/>
      <dgm:spPr/>
    </dgm:pt>
    <dgm:pt modelId="{BE5D3CBE-4E8F-49F0-9839-288F5CAA6DE7}" type="pres">
      <dgm:prSet presAssocID="{1CA5BEAC-513C-4F81-880A-6031F31CDAC5}" presName="parentLin" presStyleCnt="0"/>
      <dgm:spPr/>
    </dgm:pt>
    <dgm:pt modelId="{6EB26679-A048-44A9-B851-BE74554A04B8}" type="pres">
      <dgm:prSet presAssocID="{1CA5BEAC-513C-4F81-880A-6031F31CDAC5}" presName="parentLeftMargin" presStyleLbl="node1" presStyleIdx="0" presStyleCnt="4"/>
      <dgm:spPr/>
    </dgm:pt>
    <dgm:pt modelId="{CF252BC1-2E49-46DB-B9CC-B1AAF68BDF26}" type="pres">
      <dgm:prSet presAssocID="{1CA5BEAC-513C-4F81-880A-6031F31CDAC5}" presName="parentText" presStyleLbl="node1" presStyleIdx="1" presStyleCnt="4">
        <dgm:presLayoutVars>
          <dgm:chMax val="0"/>
          <dgm:bulletEnabled val="1"/>
        </dgm:presLayoutVars>
      </dgm:prSet>
      <dgm:spPr/>
    </dgm:pt>
    <dgm:pt modelId="{43256CA4-44FD-4129-9562-EC9CC4C99F90}" type="pres">
      <dgm:prSet presAssocID="{1CA5BEAC-513C-4F81-880A-6031F31CDAC5}" presName="negativeSpace" presStyleCnt="0"/>
      <dgm:spPr/>
    </dgm:pt>
    <dgm:pt modelId="{CDEBD3AF-E396-4A81-9193-8B92F133788B}" type="pres">
      <dgm:prSet presAssocID="{1CA5BEAC-513C-4F81-880A-6031F31CDAC5}" presName="childText" presStyleLbl="conFgAcc1" presStyleIdx="1" presStyleCnt="4">
        <dgm:presLayoutVars>
          <dgm:bulletEnabled val="1"/>
        </dgm:presLayoutVars>
      </dgm:prSet>
      <dgm:spPr/>
    </dgm:pt>
    <dgm:pt modelId="{D48DECBD-B107-4B4E-97D8-C63FD59CCB59}" type="pres">
      <dgm:prSet presAssocID="{F1912A1A-F130-4288-9876-B07DBFBC4FBF}" presName="spaceBetweenRectangles" presStyleCnt="0"/>
      <dgm:spPr/>
    </dgm:pt>
    <dgm:pt modelId="{53CE744B-8BF4-4944-9515-12597122DAEB}" type="pres">
      <dgm:prSet presAssocID="{9F73DFC4-0695-4C83-A67E-843A9ED07159}" presName="parentLin" presStyleCnt="0"/>
      <dgm:spPr/>
    </dgm:pt>
    <dgm:pt modelId="{08EC87D3-3B3C-432B-A3EA-21E9545041BB}" type="pres">
      <dgm:prSet presAssocID="{9F73DFC4-0695-4C83-A67E-843A9ED07159}" presName="parentLeftMargin" presStyleLbl="node1" presStyleIdx="1" presStyleCnt="4"/>
      <dgm:spPr/>
    </dgm:pt>
    <dgm:pt modelId="{B366D943-8841-4437-A2A3-503183DBAB36}" type="pres">
      <dgm:prSet presAssocID="{9F73DFC4-0695-4C83-A67E-843A9ED07159}" presName="parentText" presStyleLbl="node1" presStyleIdx="2" presStyleCnt="4">
        <dgm:presLayoutVars>
          <dgm:chMax val="0"/>
          <dgm:bulletEnabled val="1"/>
        </dgm:presLayoutVars>
      </dgm:prSet>
      <dgm:spPr/>
    </dgm:pt>
    <dgm:pt modelId="{E152D639-C21D-46A0-AF6E-91D17849F88C}" type="pres">
      <dgm:prSet presAssocID="{9F73DFC4-0695-4C83-A67E-843A9ED07159}" presName="negativeSpace" presStyleCnt="0"/>
      <dgm:spPr/>
    </dgm:pt>
    <dgm:pt modelId="{692B0949-8B54-4BCB-BE23-C37044EAD119}" type="pres">
      <dgm:prSet presAssocID="{9F73DFC4-0695-4C83-A67E-843A9ED07159}" presName="childText" presStyleLbl="conFgAcc1" presStyleIdx="2" presStyleCnt="4">
        <dgm:presLayoutVars>
          <dgm:bulletEnabled val="1"/>
        </dgm:presLayoutVars>
      </dgm:prSet>
      <dgm:spPr/>
    </dgm:pt>
    <dgm:pt modelId="{AAA2AD36-5505-4463-895A-C3756B6DB365}" type="pres">
      <dgm:prSet presAssocID="{8EA79D9E-9D89-4A46-A692-A9D50B8D0D3B}" presName="spaceBetweenRectangles" presStyleCnt="0"/>
      <dgm:spPr/>
    </dgm:pt>
    <dgm:pt modelId="{D99E23C5-64C0-49E7-86D0-5C43E6EB7E55}" type="pres">
      <dgm:prSet presAssocID="{51C2C1F7-ACAF-4E02-9C30-023900588B6E}" presName="parentLin" presStyleCnt="0"/>
      <dgm:spPr/>
    </dgm:pt>
    <dgm:pt modelId="{731E3539-4DFC-4CAA-BC02-00DBC6012B5A}" type="pres">
      <dgm:prSet presAssocID="{51C2C1F7-ACAF-4E02-9C30-023900588B6E}" presName="parentLeftMargin" presStyleLbl="node1" presStyleIdx="2" presStyleCnt="4"/>
      <dgm:spPr/>
    </dgm:pt>
    <dgm:pt modelId="{F222AC2C-0888-47AF-87EB-DACACAD915FB}" type="pres">
      <dgm:prSet presAssocID="{51C2C1F7-ACAF-4E02-9C30-023900588B6E}" presName="parentText" presStyleLbl="node1" presStyleIdx="3" presStyleCnt="4">
        <dgm:presLayoutVars>
          <dgm:chMax val="0"/>
          <dgm:bulletEnabled val="1"/>
        </dgm:presLayoutVars>
      </dgm:prSet>
      <dgm:spPr/>
    </dgm:pt>
    <dgm:pt modelId="{3929F95E-7FA6-4752-AF01-03514D9D8073}" type="pres">
      <dgm:prSet presAssocID="{51C2C1F7-ACAF-4E02-9C30-023900588B6E}" presName="negativeSpace" presStyleCnt="0"/>
      <dgm:spPr/>
    </dgm:pt>
    <dgm:pt modelId="{B66EBCE8-F49D-469F-B96A-5C20A776130D}" type="pres">
      <dgm:prSet presAssocID="{51C2C1F7-ACAF-4E02-9C30-023900588B6E}" presName="childText" presStyleLbl="conFgAcc1" presStyleIdx="3" presStyleCnt="4">
        <dgm:presLayoutVars>
          <dgm:bulletEnabled val="1"/>
        </dgm:presLayoutVars>
      </dgm:prSet>
      <dgm:spPr/>
    </dgm:pt>
  </dgm:ptLst>
  <dgm:cxnLst>
    <dgm:cxn modelId="{1E1F1404-878B-4F67-8D56-7E0C381FCAFC}" type="presOf" srcId="{51C2C1F7-ACAF-4E02-9C30-023900588B6E}" destId="{F222AC2C-0888-47AF-87EB-DACACAD915FB}" srcOrd="1" destOrd="0" presId="urn:microsoft.com/office/officeart/2005/8/layout/list1"/>
    <dgm:cxn modelId="{4EF3090D-EE03-4A70-9EF4-89DAE6D3DACE}" type="presOf" srcId="{1CA5BEAC-513C-4F81-880A-6031F31CDAC5}" destId="{CF252BC1-2E49-46DB-B9CC-B1AAF68BDF26}" srcOrd="1" destOrd="0" presId="urn:microsoft.com/office/officeart/2005/8/layout/list1"/>
    <dgm:cxn modelId="{788B620F-3711-46AB-9363-9E5C9235842C}" type="presOf" srcId="{1CA5BEAC-513C-4F81-880A-6031F31CDAC5}" destId="{6EB26679-A048-44A9-B851-BE74554A04B8}" srcOrd="0" destOrd="0" presId="urn:microsoft.com/office/officeart/2005/8/layout/list1"/>
    <dgm:cxn modelId="{010F092B-7201-4374-AB58-EA5E861E9AE8}" type="presOf" srcId="{209BCC66-EAF5-43B3-9AA6-2FD3427B076D}" destId="{9479F240-E134-4931-8FFC-9B0F30390655}" srcOrd="1" destOrd="0" presId="urn:microsoft.com/office/officeart/2005/8/layout/list1"/>
    <dgm:cxn modelId="{5A949B35-5363-4CE1-A387-3F002840A295}" type="presOf" srcId="{07947D1E-C46F-47AE-9E34-78C4AE5642B1}" destId="{3AFC852E-0FA4-415B-9E1E-53447946F975}" srcOrd="0" destOrd="0" presId="urn:microsoft.com/office/officeart/2005/8/layout/list1"/>
    <dgm:cxn modelId="{76DAB270-A6A9-4578-A4E7-E4F6DF5919E3}" type="presOf" srcId="{51C2C1F7-ACAF-4E02-9C30-023900588B6E}" destId="{731E3539-4DFC-4CAA-BC02-00DBC6012B5A}" srcOrd="0" destOrd="0" presId="urn:microsoft.com/office/officeart/2005/8/layout/list1"/>
    <dgm:cxn modelId="{B5D70272-0300-42A6-8C30-68A4465DB9AE}" srcId="{07947D1E-C46F-47AE-9E34-78C4AE5642B1}" destId="{209BCC66-EAF5-43B3-9AA6-2FD3427B076D}" srcOrd="0" destOrd="0" parTransId="{9FC360CF-F3D4-463A-B7CC-DDCF6A688DE6}" sibTransId="{AE6658A7-898C-4A87-A830-234F6C22B450}"/>
    <dgm:cxn modelId="{4989C875-1D35-4749-820C-8E1B45FCD84A}" srcId="{07947D1E-C46F-47AE-9E34-78C4AE5642B1}" destId="{51C2C1F7-ACAF-4E02-9C30-023900588B6E}" srcOrd="3" destOrd="0" parTransId="{ADD4EA07-A91F-4EA1-A0EC-CD3F298D6FAE}" sibTransId="{DBA2F571-A3A3-40B8-92BB-FC2D11BDF987}"/>
    <dgm:cxn modelId="{A74B587B-D017-4240-9DEE-44E20463978D}" type="presOf" srcId="{9F73DFC4-0695-4C83-A67E-843A9ED07159}" destId="{08EC87D3-3B3C-432B-A3EA-21E9545041BB}" srcOrd="0" destOrd="0" presId="urn:microsoft.com/office/officeart/2005/8/layout/list1"/>
    <dgm:cxn modelId="{22FA4985-7600-44FA-82CA-8CF4C619CF00}" srcId="{07947D1E-C46F-47AE-9E34-78C4AE5642B1}" destId="{9F73DFC4-0695-4C83-A67E-843A9ED07159}" srcOrd="2" destOrd="0" parTransId="{310F7955-1F05-49AF-BAB4-814F70DCF85B}" sibTransId="{8EA79D9E-9D89-4A46-A692-A9D50B8D0D3B}"/>
    <dgm:cxn modelId="{01FED9D7-E660-446C-A096-256009211ABC}" srcId="{07947D1E-C46F-47AE-9E34-78C4AE5642B1}" destId="{1CA5BEAC-513C-4F81-880A-6031F31CDAC5}" srcOrd="1" destOrd="0" parTransId="{05BF1F55-5B05-45CD-8D23-17583938EC7D}" sibTransId="{F1912A1A-F130-4288-9876-B07DBFBC4FBF}"/>
    <dgm:cxn modelId="{48664FE4-6627-4404-A619-CE9FBF7D0031}" type="presOf" srcId="{9F73DFC4-0695-4C83-A67E-843A9ED07159}" destId="{B366D943-8841-4437-A2A3-503183DBAB36}" srcOrd="1" destOrd="0" presId="urn:microsoft.com/office/officeart/2005/8/layout/list1"/>
    <dgm:cxn modelId="{0177B2E4-BE71-4E71-9048-3FB55BF0957A}" type="presOf" srcId="{209BCC66-EAF5-43B3-9AA6-2FD3427B076D}" destId="{2BD79A47-764D-4F73-8DE9-9F7A9E05FEF5}" srcOrd="0" destOrd="0" presId="urn:microsoft.com/office/officeart/2005/8/layout/list1"/>
    <dgm:cxn modelId="{C2EBAA0C-994C-4838-BC3E-78F96CCD2348}" type="presParOf" srcId="{3AFC852E-0FA4-415B-9E1E-53447946F975}" destId="{5AB7B827-8C47-42AF-B37F-C5E72800A6A6}" srcOrd="0" destOrd="0" presId="urn:microsoft.com/office/officeart/2005/8/layout/list1"/>
    <dgm:cxn modelId="{9A699004-BC6D-41DD-9F41-23E23C41B23F}" type="presParOf" srcId="{5AB7B827-8C47-42AF-B37F-C5E72800A6A6}" destId="{2BD79A47-764D-4F73-8DE9-9F7A9E05FEF5}" srcOrd="0" destOrd="0" presId="urn:microsoft.com/office/officeart/2005/8/layout/list1"/>
    <dgm:cxn modelId="{BEE1C8AA-7636-4CBD-AEBE-249E2379611F}" type="presParOf" srcId="{5AB7B827-8C47-42AF-B37F-C5E72800A6A6}" destId="{9479F240-E134-4931-8FFC-9B0F30390655}" srcOrd="1" destOrd="0" presId="urn:microsoft.com/office/officeart/2005/8/layout/list1"/>
    <dgm:cxn modelId="{1A5803F3-4028-4C6E-83D8-B6C699E89F91}" type="presParOf" srcId="{3AFC852E-0FA4-415B-9E1E-53447946F975}" destId="{2C7631DC-9544-482B-95FA-69A8BBD48DCB}" srcOrd="1" destOrd="0" presId="urn:microsoft.com/office/officeart/2005/8/layout/list1"/>
    <dgm:cxn modelId="{B64D58B9-E541-4E6C-8B8A-F1E273F4E5C7}" type="presParOf" srcId="{3AFC852E-0FA4-415B-9E1E-53447946F975}" destId="{89F3BD69-3513-4745-ACC9-8C65148BF8C7}" srcOrd="2" destOrd="0" presId="urn:microsoft.com/office/officeart/2005/8/layout/list1"/>
    <dgm:cxn modelId="{2B577345-5AF7-468C-B468-30DED2E00619}" type="presParOf" srcId="{3AFC852E-0FA4-415B-9E1E-53447946F975}" destId="{719E0E99-FBF3-40AC-BCB2-EAF849403817}" srcOrd="3" destOrd="0" presId="urn:microsoft.com/office/officeart/2005/8/layout/list1"/>
    <dgm:cxn modelId="{FC05247B-DF7C-48B0-A5C2-D082E0C942BB}" type="presParOf" srcId="{3AFC852E-0FA4-415B-9E1E-53447946F975}" destId="{BE5D3CBE-4E8F-49F0-9839-288F5CAA6DE7}" srcOrd="4" destOrd="0" presId="urn:microsoft.com/office/officeart/2005/8/layout/list1"/>
    <dgm:cxn modelId="{86641735-1154-4391-8142-DF293E907ACA}" type="presParOf" srcId="{BE5D3CBE-4E8F-49F0-9839-288F5CAA6DE7}" destId="{6EB26679-A048-44A9-B851-BE74554A04B8}" srcOrd="0" destOrd="0" presId="urn:microsoft.com/office/officeart/2005/8/layout/list1"/>
    <dgm:cxn modelId="{B2158EA3-065C-4FA0-BDAA-D7D562942AF5}" type="presParOf" srcId="{BE5D3CBE-4E8F-49F0-9839-288F5CAA6DE7}" destId="{CF252BC1-2E49-46DB-B9CC-B1AAF68BDF26}" srcOrd="1" destOrd="0" presId="urn:microsoft.com/office/officeart/2005/8/layout/list1"/>
    <dgm:cxn modelId="{7279621B-DECD-4ADE-A2F8-F77014BF8008}" type="presParOf" srcId="{3AFC852E-0FA4-415B-9E1E-53447946F975}" destId="{43256CA4-44FD-4129-9562-EC9CC4C99F90}" srcOrd="5" destOrd="0" presId="urn:microsoft.com/office/officeart/2005/8/layout/list1"/>
    <dgm:cxn modelId="{AE5332ED-C430-4DA9-A331-EA233EC9AA52}" type="presParOf" srcId="{3AFC852E-0FA4-415B-9E1E-53447946F975}" destId="{CDEBD3AF-E396-4A81-9193-8B92F133788B}" srcOrd="6" destOrd="0" presId="urn:microsoft.com/office/officeart/2005/8/layout/list1"/>
    <dgm:cxn modelId="{D87FBC1D-4FEE-4EA1-9544-0B355708A621}" type="presParOf" srcId="{3AFC852E-0FA4-415B-9E1E-53447946F975}" destId="{D48DECBD-B107-4B4E-97D8-C63FD59CCB59}" srcOrd="7" destOrd="0" presId="urn:microsoft.com/office/officeart/2005/8/layout/list1"/>
    <dgm:cxn modelId="{D503F92E-EAC1-4240-B672-6FA086E9B983}" type="presParOf" srcId="{3AFC852E-0FA4-415B-9E1E-53447946F975}" destId="{53CE744B-8BF4-4944-9515-12597122DAEB}" srcOrd="8" destOrd="0" presId="urn:microsoft.com/office/officeart/2005/8/layout/list1"/>
    <dgm:cxn modelId="{802826CA-7916-4070-8CB5-6E88EADED60B}" type="presParOf" srcId="{53CE744B-8BF4-4944-9515-12597122DAEB}" destId="{08EC87D3-3B3C-432B-A3EA-21E9545041BB}" srcOrd="0" destOrd="0" presId="urn:microsoft.com/office/officeart/2005/8/layout/list1"/>
    <dgm:cxn modelId="{BCFF3230-621E-4CCD-8CAE-5211261F2D9F}" type="presParOf" srcId="{53CE744B-8BF4-4944-9515-12597122DAEB}" destId="{B366D943-8841-4437-A2A3-503183DBAB36}" srcOrd="1" destOrd="0" presId="urn:microsoft.com/office/officeart/2005/8/layout/list1"/>
    <dgm:cxn modelId="{1432757B-464D-4524-8BB5-04097705175F}" type="presParOf" srcId="{3AFC852E-0FA4-415B-9E1E-53447946F975}" destId="{E152D639-C21D-46A0-AF6E-91D17849F88C}" srcOrd="9" destOrd="0" presId="urn:microsoft.com/office/officeart/2005/8/layout/list1"/>
    <dgm:cxn modelId="{EA9A8CFB-5D6C-4E58-9387-047DD95E6232}" type="presParOf" srcId="{3AFC852E-0FA4-415B-9E1E-53447946F975}" destId="{692B0949-8B54-4BCB-BE23-C37044EAD119}" srcOrd="10" destOrd="0" presId="urn:microsoft.com/office/officeart/2005/8/layout/list1"/>
    <dgm:cxn modelId="{8EEA5809-758B-44BB-801B-5B437A974902}" type="presParOf" srcId="{3AFC852E-0FA4-415B-9E1E-53447946F975}" destId="{AAA2AD36-5505-4463-895A-C3756B6DB365}" srcOrd="11" destOrd="0" presId="urn:microsoft.com/office/officeart/2005/8/layout/list1"/>
    <dgm:cxn modelId="{65644207-8366-4ACF-ABDF-8F1636B3915B}" type="presParOf" srcId="{3AFC852E-0FA4-415B-9E1E-53447946F975}" destId="{D99E23C5-64C0-49E7-86D0-5C43E6EB7E55}" srcOrd="12" destOrd="0" presId="urn:microsoft.com/office/officeart/2005/8/layout/list1"/>
    <dgm:cxn modelId="{94771394-DBC7-4F0A-9E44-3858B9CEC33F}" type="presParOf" srcId="{D99E23C5-64C0-49E7-86D0-5C43E6EB7E55}" destId="{731E3539-4DFC-4CAA-BC02-00DBC6012B5A}" srcOrd="0" destOrd="0" presId="urn:microsoft.com/office/officeart/2005/8/layout/list1"/>
    <dgm:cxn modelId="{DD503ECD-0C22-49D3-B824-F8C74897A85B}" type="presParOf" srcId="{D99E23C5-64C0-49E7-86D0-5C43E6EB7E55}" destId="{F222AC2C-0888-47AF-87EB-DACACAD915FB}" srcOrd="1" destOrd="0" presId="urn:microsoft.com/office/officeart/2005/8/layout/list1"/>
    <dgm:cxn modelId="{10FE4911-6A5B-4E31-B18B-656B31B5C367}" type="presParOf" srcId="{3AFC852E-0FA4-415B-9E1E-53447946F975}" destId="{3929F95E-7FA6-4752-AF01-03514D9D8073}" srcOrd="13" destOrd="0" presId="urn:microsoft.com/office/officeart/2005/8/layout/list1"/>
    <dgm:cxn modelId="{188D2B63-3E41-416E-9733-15D006F63AEE}" type="presParOf" srcId="{3AFC852E-0FA4-415B-9E1E-53447946F975}" destId="{B66EBCE8-F49D-469F-B96A-5C20A776130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0ABBDD-79F3-4FED-89DD-C3C77E765B84}" type="doc">
      <dgm:prSet loTypeId="urn:microsoft.com/office/officeart/2005/8/layout/radial3" loCatId="cycle" qsTypeId="urn:microsoft.com/office/officeart/2005/8/quickstyle/simple1" qsCatId="simple" csTypeId="urn:microsoft.com/office/officeart/2005/8/colors/colorful3" csCatId="colorful" phldr="1"/>
      <dgm:spPr/>
      <dgm:t>
        <a:bodyPr/>
        <a:lstStyle/>
        <a:p>
          <a:endParaRPr lang="zh-CN" altLang="en-US"/>
        </a:p>
      </dgm:t>
    </dgm:pt>
    <dgm:pt modelId="{B6FA04FF-2F0A-40D8-8634-7EC90B9F9EB3}">
      <dgm:prSet phldrT="[文本]" custT="1"/>
      <dgm:spPr/>
      <dgm:t>
        <a:bodyPr/>
        <a:lstStyle/>
        <a:p>
          <a:r>
            <a:rPr lang="zh-CN" altLang="en-US" sz="2800" dirty="0"/>
            <a:t>大数据</a:t>
          </a:r>
        </a:p>
      </dgm:t>
    </dgm:pt>
    <dgm:pt modelId="{35BD1F1A-151D-4696-9251-A67E72DB7976}" type="parTrans" cxnId="{D7B04374-FE72-43D8-BE91-E86EFB0E57DA}">
      <dgm:prSet/>
      <dgm:spPr/>
      <dgm:t>
        <a:bodyPr/>
        <a:lstStyle/>
        <a:p>
          <a:endParaRPr lang="zh-CN" altLang="en-US" sz="1100"/>
        </a:p>
      </dgm:t>
    </dgm:pt>
    <dgm:pt modelId="{ED458C38-5ADC-4CD8-B73D-B3D9D6E2C2D1}" type="sibTrans" cxnId="{D7B04374-FE72-43D8-BE91-E86EFB0E57DA}">
      <dgm:prSet/>
      <dgm:spPr/>
      <dgm:t>
        <a:bodyPr/>
        <a:lstStyle/>
        <a:p>
          <a:endParaRPr lang="zh-CN" altLang="en-US" sz="1100"/>
        </a:p>
      </dgm:t>
    </dgm:pt>
    <dgm:pt modelId="{D74FC1DB-A466-4641-9370-E4CFB7E1592D}">
      <dgm:prSet phldrT="[文本]" custT="1"/>
      <dgm:spPr/>
      <dgm:t>
        <a:bodyPr/>
        <a:lstStyle/>
        <a:p>
          <a:r>
            <a:rPr lang="zh-CN" altLang="en-US" sz="1400" dirty="0"/>
            <a:t>容量大</a:t>
          </a:r>
        </a:p>
      </dgm:t>
    </dgm:pt>
    <dgm:pt modelId="{C91361DC-44AC-4134-A65A-720BBACCC6AC}" type="parTrans" cxnId="{C28A580E-413B-4770-9C37-DBE7DA12FF95}">
      <dgm:prSet/>
      <dgm:spPr/>
      <dgm:t>
        <a:bodyPr/>
        <a:lstStyle/>
        <a:p>
          <a:endParaRPr lang="zh-CN" altLang="en-US" sz="1100"/>
        </a:p>
      </dgm:t>
    </dgm:pt>
    <dgm:pt modelId="{8E429DF3-E611-4C7E-9B72-9466D6EFB461}" type="sibTrans" cxnId="{C28A580E-413B-4770-9C37-DBE7DA12FF95}">
      <dgm:prSet/>
      <dgm:spPr/>
      <dgm:t>
        <a:bodyPr/>
        <a:lstStyle/>
        <a:p>
          <a:endParaRPr lang="zh-CN" altLang="en-US" sz="1100"/>
        </a:p>
      </dgm:t>
    </dgm:pt>
    <dgm:pt modelId="{B0C89ECA-C674-4DC2-8D40-DB4FD939D81D}">
      <dgm:prSet phldrT="[文本]" custT="1"/>
      <dgm:spPr/>
      <dgm:t>
        <a:bodyPr/>
        <a:lstStyle/>
        <a:p>
          <a:r>
            <a:rPr lang="zh-CN" altLang="en-US" sz="1400" dirty="0"/>
            <a:t>类型多</a:t>
          </a:r>
        </a:p>
      </dgm:t>
    </dgm:pt>
    <dgm:pt modelId="{929CCE90-969D-4FED-9B8C-62C3431DC9B7}" type="parTrans" cxnId="{2856E883-CC80-479B-8FEB-91A45FDF11E1}">
      <dgm:prSet/>
      <dgm:spPr/>
      <dgm:t>
        <a:bodyPr/>
        <a:lstStyle/>
        <a:p>
          <a:endParaRPr lang="zh-CN" altLang="en-US" sz="1100"/>
        </a:p>
      </dgm:t>
    </dgm:pt>
    <dgm:pt modelId="{AE4EABFA-0275-4F74-9345-4EADB14A658B}" type="sibTrans" cxnId="{2856E883-CC80-479B-8FEB-91A45FDF11E1}">
      <dgm:prSet/>
      <dgm:spPr/>
      <dgm:t>
        <a:bodyPr/>
        <a:lstStyle/>
        <a:p>
          <a:endParaRPr lang="zh-CN" altLang="en-US" sz="1100"/>
        </a:p>
      </dgm:t>
    </dgm:pt>
    <dgm:pt modelId="{2308FFFE-6F46-4750-A197-C0B1EDAD34AB}">
      <dgm:prSet phldrT="[文本]" custT="1"/>
      <dgm:spPr/>
      <dgm:t>
        <a:bodyPr/>
        <a:lstStyle/>
        <a:p>
          <a:r>
            <a:rPr lang="zh-CN" altLang="en-US" sz="1400" dirty="0"/>
            <a:t>速度快</a:t>
          </a:r>
        </a:p>
      </dgm:t>
    </dgm:pt>
    <dgm:pt modelId="{98083152-8E5A-467F-9762-1D293AE6B700}" type="parTrans" cxnId="{A6C99E78-9AB6-4A64-B547-479DDA111C4B}">
      <dgm:prSet/>
      <dgm:spPr/>
      <dgm:t>
        <a:bodyPr/>
        <a:lstStyle/>
        <a:p>
          <a:endParaRPr lang="zh-CN" altLang="en-US" sz="1100"/>
        </a:p>
      </dgm:t>
    </dgm:pt>
    <dgm:pt modelId="{3EDB8980-5F71-4074-9177-E8A42B58F98F}" type="sibTrans" cxnId="{A6C99E78-9AB6-4A64-B547-479DDA111C4B}">
      <dgm:prSet/>
      <dgm:spPr/>
      <dgm:t>
        <a:bodyPr/>
        <a:lstStyle/>
        <a:p>
          <a:endParaRPr lang="zh-CN" altLang="en-US" sz="1100"/>
        </a:p>
      </dgm:t>
    </dgm:pt>
    <dgm:pt modelId="{BFFA2774-BC23-4B96-8344-FB730AB55E8A}">
      <dgm:prSet phldrT="[文本]" custT="1"/>
      <dgm:spPr/>
      <dgm:t>
        <a:bodyPr/>
        <a:lstStyle/>
        <a:p>
          <a:r>
            <a:rPr lang="zh-CN" altLang="en-US" sz="1400" dirty="0"/>
            <a:t>密度低</a:t>
          </a:r>
        </a:p>
      </dgm:t>
    </dgm:pt>
    <dgm:pt modelId="{05703AC7-DF78-4616-B669-73813E14A251}" type="parTrans" cxnId="{21505783-4580-4D06-8349-50D71953DDCC}">
      <dgm:prSet/>
      <dgm:spPr/>
      <dgm:t>
        <a:bodyPr/>
        <a:lstStyle/>
        <a:p>
          <a:endParaRPr lang="zh-CN" altLang="en-US" sz="1100"/>
        </a:p>
      </dgm:t>
    </dgm:pt>
    <dgm:pt modelId="{070CE330-B256-4E98-A06D-3983E78882AD}" type="sibTrans" cxnId="{21505783-4580-4D06-8349-50D71953DDCC}">
      <dgm:prSet/>
      <dgm:spPr/>
      <dgm:t>
        <a:bodyPr/>
        <a:lstStyle/>
        <a:p>
          <a:endParaRPr lang="zh-CN" altLang="en-US" sz="1100"/>
        </a:p>
      </dgm:t>
    </dgm:pt>
    <dgm:pt modelId="{9E3B9FE1-8BB5-431D-9D92-15F29BB9AADD}" type="pres">
      <dgm:prSet presAssocID="{540ABBDD-79F3-4FED-89DD-C3C77E765B84}" presName="composite" presStyleCnt="0">
        <dgm:presLayoutVars>
          <dgm:chMax val="1"/>
          <dgm:dir/>
          <dgm:resizeHandles val="exact"/>
        </dgm:presLayoutVars>
      </dgm:prSet>
      <dgm:spPr/>
    </dgm:pt>
    <dgm:pt modelId="{FCDADCEE-0B5A-41E5-BEC0-2D465C0A8F43}" type="pres">
      <dgm:prSet presAssocID="{540ABBDD-79F3-4FED-89DD-C3C77E765B84}" presName="radial" presStyleCnt="0">
        <dgm:presLayoutVars>
          <dgm:animLvl val="ctr"/>
        </dgm:presLayoutVars>
      </dgm:prSet>
      <dgm:spPr/>
    </dgm:pt>
    <dgm:pt modelId="{D4D66C17-B0CE-4725-A602-FBFCA739422E}" type="pres">
      <dgm:prSet presAssocID="{B6FA04FF-2F0A-40D8-8634-7EC90B9F9EB3}" presName="centerShape" presStyleLbl="vennNode1" presStyleIdx="0" presStyleCnt="5"/>
      <dgm:spPr/>
    </dgm:pt>
    <dgm:pt modelId="{210C3B70-0896-4D6A-9346-B2C6F1DD98C7}" type="pres">
      <dgm:prSet presAssocID="{D74FC1DB-A466-4641-9370-E4CFB7E1592D}" presName="node" presStyleLbl="vennNode1" presStyleIdx="1" presStyleCnt="5">
        <dgm:presLayoutVars>
          <dgm:bulletEnabled val="1"/>
        </dgm:presLayoutVars>
      </dgm:prSet>
      <dgm:spPr/>
    </dgm:pt>
    <dgm:pt modelId="{A906841B-CCD8-4306-92B3-AF3F549BB644}" type="pres">
      <dgm:prSet presAssocID="{B0C89ECA-C674-4DC2-8D40-DB4FD939D81D}" presName="node" presStyleLbl="vennNode1" presStyleIdx="2" presStyleCnt="5">
        <dgm:presLayoutVars>
          <dgm:bulletEnabled val="1"/>
        </dgm:presLayoutVars>
      </dgm:prSet>
      <dgm:spPr/>
    </dgm:pt>
    <dgm:pt modelId="{48197449-992F-44AF-9CEB-DBEC8887FBA8}" type="pres">
      <dgm:prSet presAssocID="{2308FFFE-6F46-4750-A197-C0B1EDAD34AB}" presName="node" presStyleLbl="vennNode1" presStyleIdx="3" presStyleCnt="5">
        <dgm:presLayoutVars>
          <dgm:bulletEnabled val="1"/>
        </dgm:presLayoutVars>
      </dgm:prSet>
      <dgm:spPr/>
    </dgm:pt>
    <dgm:pt modelId="{92A08F07-DEF9-46E3-91F4-B7D8831F54AC}" type="pres">
      <dgm:prSet presAssocID="{BFFA2774-BC23-4B96-8344-FB730AB55E8A}" presName="node" presStyleLbl="vennNode1" presStyleIdx="4" presStyleCnt="5">
        <dgm:presLayoutVars>
          <dgm:bulletEnabled val="1"/>
        </dgm:presLayoutVars>
      </dgm:prSet>
      <dgm:spPr/>
    </dgm:pt>
  </dgm:ptLst>
  <dgm:cxnLst>
    <dgm:cxn modelId="{C28A580E-413B-4770-9C37-DBE7DA12FF95}" srcId="{B6FA04FF-2F0A-40D8-8634-7EC90B9F9EB3}" destId="{D74FC1DB-A466-4641-9370-E4CFB7E1592D}" srcOrd="0" destOrd="0" parTransId="{C91361DC-44AC-4134-A65A-720BBACCC6AC}" sibTransId="{8E429DF3-E611-4C7E-9B72-9466D6EFB461}"/>
    <dgm:cxn modelId="{25DEF63F-D8A5-4AEF-96F5-AA794BF6405E}" type="presOf" srcId="{B0C89ECA-C674-4DC2-8D40-DB4FD939D81D}" destId="{A906841B-CCD8-4306-92B3-AF3F549BB644}" srcOrd="0" destOrd="0" presId="urn:microsoft.com/office/officeart/2005/8/layout/radial3"/>
    <dgm:cxn modelId="{23D3DE6C-B3D2-44CA-ADAF-092351D1FDC7}" type="presOf" srcId="{540ABBDD-79F3-4FED-89DD-C3C77E765B84}" destId="{9E3B9FE1-8BB5-431D-9D92-15F29BB9AADD}" srcOrd="0" destOrd="0" presId="urn:microsoft.com/office/officeart/2005/8/layout/radial3"/>
    <dgm:cxn modelId="{D7B04374-FE72-43D8-BE91-E86EFB0E57DA}" srcId="{540ABBDD-79F3-4FED-89DD-C3C77E765B84}" destId="{B6FA04FF-2F0A-40D8-8634-7EC90B9F9EB3}" srcOrd="0" destOrd="0" parTransId="{35BD1F1A-151D-4696-9251-A67E72DB7976}" sibTransId="{ED458C38-5ADC-4CD8-B73D-B3D9D6E2C2D1}"/>
    <dgm:cxn modelId="{A6C99E78-9AB6-4A64-B547-479DDA111C4B}" srcId="{B6FA04FF-2F0A-40D8-8634-7EC90B9F9EB3}" destId="{2308FFFE-6F46-4750-A197-C0B1EDAD34AB}" srcOrd="2" destOrd="0" parTransId="{98083152-8E5A-467F-9762-1D293AE6B700}" sibTransId="{3EDB8980-5F71-4074-9177-E8A42B58F98F}"/>
    <dgm:cxn modelId="{00984B82-A961-43E0-96AF-9A7A8524A3C3}" type="presOf" srcId="{2308FFFE-6F46-4750-A197-C0B1EDAD34AB}" destId="{48197449-992F-44AF-9CEB-DBEC8887FBA8}" srcOrd="0" destOrd="0" presId="urn:microsoft.com/office/officeart/2005/8/layout/radial3"/>
    <dgm:cxn modelId="{21505783-4580-4D06-8349-50D71953DDCC}" srcId="{B6FA04FF-2F0A-40D8-8634-7EC90B9F9EB3}" destId="{BFFA2774-BC23-4B96-8344-FB730AB55E8A}" srcOrd="3" destOrd="0" parTransId="{05703AC7-DF78-4616-B669-73813E14A251}" sibTransId="{070CE330-B256-4E98-A06D-3983E78882AD}"/>
    <dgm:cxn modelId="{2856E883-CC80-479B-8FEB-91A45FDF11E1}" srcId="{B6FA04FF-2F0A-40D8-8634-7EC90B9F9EB3}" destId="{B0C89ECA-C674-4DC2-8D40-DB4FD939D81D}" srcOrd="1" destOrd="0" parTransId="{929CCE90-969D-4FED-9B8C-62C3431DC9B7}" sibTransId="{AE4EABFA-0275-4F74-9345-4EADB14A658B}"/>
    <dgm:cxn modelId="{89AFE883-D561-4A82-89AD-BB2AD1673D3E}" type="presOf" srcId="{D74FC1DB-A466-4641-9370-E4CFB7E1592D}" destId="{210C3B70-0896-4D6A-9346-B2C6F1DD98C7}" srcOrd="0" destOrd="0" presId="urn:microsoft.com/office/officeart/2005/8/layout/radial3"/>
    <dgm:cxn modelId="{4E9B13A2-A69A-4018-A5CD-059CA633465F}" type="presOf" srcId="{B6FA04FF-2F0A-40D8-8634-7EC90B9F9EB3}" destId="{D4D66C17-B0CE-4725-A602-FBFCA739422E}" srcOrd="0" destOrd="0" presId="urn:microsoft.com/office/officeart/2005/8/layout/radial3"/>
    <dgm:cxn modelId="{2DF0D1DF-85A1-4921-9C31-259CAEDAD6D2}" type="presOf" srcId="{BFFA2774-BC23-4B96-8344-FB730AB55E8A}" destId="{92A08F07-DEF9-46E3-91F4-B7D8831F54AC}" srcOrd="0" destOrd="0" presId="urn:microsoft.com/office/officeart/2005/8/layout/radial3"/>
    <dgm:cxn modelId="{11EDB2B6-71A4-48E3-85C5-85C051AB30A3}" type="presParOf" srcId="{9E3B9FE1-8BB5-431D-9D92-15F29BB9AADD}" destId="{FCDADCEE-0B5A-41E5-BEC0-2D465C0A8F43}" srcOrd="0" destOrd="0" presId="urn:microsoft.com/office/officeart/2005/8/layout/radial3"/>
    <dgm:cxn modelId="{3B3890F3-4CA5-4155-BBD3-B81C04329520}" type="presParOf" srcId="{FCDADCEE-0B5A-41E5-BEC0-2D465C0A8F43}" destId="{D4D66C17-B0CE-4725-A602-FBFCA739422E}" srcOrd="0" destOrd="0" presId="urn:microsoft.com/office/officeart/2005/8/layout/radial3"/>
    <dgm:cxn modelId="{E85B7C8B-AA2F-4233-BC56-20558D8041FB}" type="presParOf" srcId="{FCDADCEE-0B5A-41E5-BEC0-2D465C0A8F43}" destId="{210C3B70-0896-4D6A-9346-B2C6F1DD98C7}" srcOrd="1" destOrd="0" presId="urn:microsoft.com/office/officeart/2005/8/layout/radial3"/>
    <dgm:cxn modelId="{81BE6474-E8AA-4A58-A73F-17B7726BD107}" type="presParOf" srcId="{FCDADCEE-0B5A-41E5-BEC0-2D465C0A8F43}" destId="{A906841B-CCD8-4306-92B3-AF3F549BB644}" srcOrd="2" destOrd="0" presId="urn:microsoft.com/office/officeart/2005/8/layout/radial3"/>
    <dgm:cxn modelId="{67DE048F-BD87-4968-A3F3-82E15A7EC848}" type="presParOf" srcId="{FCDADCEE-0B5A-41E5-BEC0-2D465C0A8F43}" destId="{48197449-992F-44AF-9CEB-DBEC8887FBA8}" srcOrd="3" destOrd="0" presId="urn:microsoft.com/office/officeart/2005/8/layout/radial3"/>
    <dgm:cxn modelId="{7706190B-1913-4894-BF28-4455FF801741}" type="presParOf" srcId="{FCDADCEE-0B5A-41E5-BEC0-2D465C0A8F43}" destId="{92A08F07-DEF9-46E3-91F4-B7D8831F54AC}"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947D1E-C46F-47AE-9E34-78C4AE5642B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209BCC66-EAF5-43B3-9AA6-2FD3427B076D}">
      <dgm:prSet phldrT="[文本]"/>
      <dgm:spPr/>
      <dgm:t>
        <a:bodyPr/>
        <a:lstStyle/>
        <a:p>
          <a:r>
            <a:rPr lang="zh-CN" altLang="en-US" dirty="0"/>
            <a:t>大数据内涵与现状</a:t>
          </a:r>
        </a:p>
      </dgm:t>
    </dgm:pt>
    <dgm:pt modelId="{9FC360CF-F3D4-463A-B7CC-DDCF6A688DE6}" type="parTrans" cxnId="{B5D70272-0300-42A6-8C30-68A4465DB9AE}">
      <dgm:prSet/>
      <dgm:spPr/>
      <dgm:t>
        <a:bodyPr/>
        <a:lstStyle/>
        <a:p>
          <a:endParaRPr lang="zh-CN" altLang="en-US"/>
        </a:p>
      </dgm:t>
    </dgm:pt>
    <dgm:pt modelId="{AE6658A7-898C-4A87-A830-234F6C22B450}" type="sibTrans" cxnId="{B5D70272-0300-42A6-8C30-68A4465DB9AE}">
      <dgm:prSet/>
      <dgm:spPr/>
      <dgm:t>
        <a:bodyPr/>
        <a:lstStyle/>
        <a:p>
          <a:endParaRPr lang="zh-CN" altLang="en-US"/>
        </a:p>
      </dgm:t>
    </dgm:pt>
    <dgm:pt modelId="{1CA5BEAC-513C-4F81-880A-6031F31CDAC5}">
      <dgm:prSet phldrT="[文本]"/>
      <dgm:spPr/>
      <dgm:t>
        <a:bodyPr/>
        <a:lstStyle/>
        <a:p>
          <a:r>
            <a:rPr lang="zh-CN" altLang="en-US" dirty="0">
              <a:solidFill>
                <a:srgbClr val="FFFF00"/>
              </a:solidFill>
            </a:rPr>
            <a:t>大数据产业发展趋势</a:t>
          </a:r>
        </a:p>
      </dgm:t>
    </dgm:pt>
    <dgm:pt modelId="{05BF1F55-5B05-45CD-8D23-17583938EC7D}" type="parTrans" cxnId="{01FED9D7-E660-446C-A096-256009211ABC}">
      <dgm:prSet/>
      <dgm:spPr/>
      <dgm:t>
        <a:bodyPr/>
        <a:lstStyle/>
        <a:p>
          <a:endParaRPr lang="zh-CN" altLang="en-US"/>
        </a:p>
      </dgm:t>
    </dgm:pt>
    <dgm:pt modelId="{F1912A1A-F130-4288-9876-B07DBFBC4FBF}" type="sibTrans" cxnId="{01FED9D7-E660-446C-A096-256009211ABC}">
      <dgm:prSet/>
      <dgm:spPr/>
      <dgm:t>
        <a:bodyPr/>
        <a:lstStyle/>
        <a:p>
          <a:endParaRPr lang="zh-CN" altLang="en-US"/>
        </a:p>
      </dgm:t>
    </dgm:pt>
    <dgm:pt modelId="{9F73DFC4-0695-4C83-A67E-843A9ED07159}">
      <dgm:prSet phldrT="[文本]"/>
      <dgm:spPr/>
      <dgm:t>
        <a:bodyPr/>
        <a:lstStyle/>
        <a:p>
          <a:r>
            <a:rPr lang="zh-CN" altLang="en-US" dirty="0"/>
            <a:t>大数据软件与平台</a:t>
          </a:r>
        </a:p>
      </dgm:t>
    </dgm:pt>
    <dgm:pt modelId="{310F7955-1F05-49AF-BAB4-814F70DCF85B}" type="parTrans" cxnId="{22FA4985-7600-44FA-82CA-8CF4C619CF00}">
      <dgm:prSet/>
      <dgm:spPr/>
      <dgm:t>
        <a:bodyPr/>
        <a:lstStyle/>
        <a:p>
          <a:endParaRPr lang="zh-CN" altLang="en-US"/>
        </a:p>
      </dgm:t>
    </dgm:pt>
    <dgm:pt modelId="{8EA79D9E-9D89-4A46-A692-A9D50B8D0D3B}" type="sibTrans" cxnId="{22FA4985-7600-44FA-82CA-8CF4C619CF00}">
      <dgm:prSet/>
      <dgm:spPr/>
      <dgm:t>
        <a:bodyPr/>
        <a:lstStyle/>
        <a:p>
          <a:endParaRPr lang="zh-CN" altLang="en-US"/>
        </a:p>
      </dgm:t>
    </dgm:pt>
    <dgm:pt modelId="{51C2C1F7-ACAF-4E02-9C30-023900588B6E}">
      <dgm:prSet phldrT="[文本]"/>
      <dgm:spPr/>
      <dgm:t>
        <a:bodyPr/>
        <a:lstStyle/>
        <a:p>
          <a:r>
            <a:rPr lang="zh-CN" altLang="en-US" dirty="0"/>
            <a:t>大数据分析与应用案例</a:t>
          </a:r>
        </a:p>
      </dgm:t>
    </dgm:pt>
    <dgm:pt modelId="{ADD4EA07-A91F-4EA1-A0EC-CD3F298D6FAE}" type="parTrans" cxnId="{4989C875-1D35-4749-820C-8E1B45FCD84A}">
      <dgm:prSet/>
      <dgm:spPr/>
      <dgm:t>
        <a:bodyPr/>
        <a:lstStyle/>
        <a:p>
          <a:endParaRPr lang="zh-CN" altLang="en-US"/>
        </a:p>
      </dgm:t>
    </dgm:pt>
    <dgm:pt modelId="{DBA2F571-A3A3-40B8-92BB-FC2D11BDF987}" type="sibTrans" cxnId="{4989C875-1D35-4749-820C-8E1B45FCD84A}">
      <dgm:prSet/>
      <dgm:spPr/>
      <dgm:t>
        <a:bodyPr/>
        <a:lstStyle/>
        <a:p>
          <a:endParaRPr lang="zh-CN" altLang="en-US"/>
        </a:p>
      </dgm:t>
    </dgm:pt>
    <dgm:pt modelId="{3AFC852E-0FA4-415B-9E1E-53447946F975}" type="pres">
      <dgm:prSet presAssocID="{07947D1E-C46F-47AE-9E34-78C4AE5642B1}" presName="linear" presStyleCnt="0">
        <dgm:presLayoutVars>
          <dgm:dir/>
          <dgm:animLvl val="lvl"/>
          <dgm:resizeHandles val="exact"/>
        </dgm:presLayoutVars>
      </dgm:prSet>
      <dgm:spPr/>
    </dgm:pt>
    <dgm:pt modelId="{5AB7B827-8C47-42AF-B37F-C5E72800A6A6}" type="pres">
      <dgm:prSet presAssocID="{209BCC66-EAF5-43B3-9AA6-2FD3427B076D}" presName="parentLin" presStyleCnt="0"/>
      <dgm:spPr/>
    </dgm:pt>
    <dgm:pt modelId="{2BD79A47-764D-4F73-8DE9-9F7A9E05FEF5}" type="pres">
      <dgm:prSet presAssocID="{209BCC66-EAF5-43B3-9AA6-2FD3427B076D}" presName="parentLeftMargin" presStyleLbl="node1" presStyleIdx="0" presStyleCnt="4"/>
      <dgm:spPr/>
    </dgm:pt>
    <dgm:pt modelId="{9479F240-E134-4931-8FFC-9B0F30390655}" type="pres">
      <dgm:prSet presAssocID="{209BCC66-EAF5-43B3-9AA6-2FD3427B076D}" presName="parentText" presStyleLbl="node1" presStyleIdx="0" presStyleCnt="4">
        <dgm:presLayoutVars>
          <dgm:chMax val="0"/>
          <dgm:bulletEnabled val="1"/>
        </dgm:presLayoutVars>
      </dgm:prSet>
      <dgm:spPr/>
    </dgm:pt>
    <dgm:pt modelId="{2C7631DC-9544-482B-95FA-69A8BBD48DCB}" type="pres">
      <dgm:prSet presAssocID="{209BCC66-EAF5-43B3-9AA6-2FD3427B076D}" presName="negativeSpace" presStyleCnt="0"/>
      <dgm:spPr/>
    </dgm:pt>
    <dgm:pt modelId="{89F3BD69-3513-4745-ACC9-8C65148BF8C7}" type="pres">
      <dgm:prSet presAssocID="{209BCC66-EAF5-43B3-9AA6-2FD3427B076D}" presName="childText" presStyleLbl="conFgAcc1" presStyleIdx="0" presStyleCnt="4">
        <dgm:presLayoutVars>
          <dgm:bulletEnabled val="1"/>
        </dgm:presLayoutVars>
      </dgm:prSet>
      <dgm:spPr/>
    </dgm:pt>
    <dgm:pt modelId="{719E0E99-FBF3-40AC-BCB2-EAF849403817}" type="pres">
      <dgm:prSet presAssocID="{AE6658A7-898C-4A87-A830-234F6C22B450}" presName="spaceBetweenRectangles" presStyleCnt="0"/>
      <dgm:spPr/>
    </dgm:pt>
    <dgm:pt modelId="{BE5D3CBE-4E8F-49F0-9839-288F5CAA6DE7}" type="pres">
      <dgm:prSet presAssocID="{1CA5BEAC-513C-4F81-880A-6031F31CDAC5}" presName="parentLin" presStyleCnt="0"/>
      <dgm:spPr/>
    </dgm:pt>
    <dgm:pt modelId="{6EB26679-A048-44A9-B851-BE74554A04B8}" type="pres">
      <dgm:prSet presAssocID="{1CA5BEAC-513C-4F81-880A-6031F31CDAC5}" presName="parentLeftMargin" presStyleLbl="node1" presStyleIdx="0" presStyleCnt="4"/>
      <dgm:spPr/>
    </dgm:pt>
    <dgm:pt modelId="{CF252BC1-2E49-46DB-B9CC-B1AAF68BDF26}" type="pres">
      <dgm:prSet presAssocID="{1CA5BEAC-513C-4F81-880A-6031F31CDAC5}" presName="parentText" presStyleLbl="node1" presStyleIdx="1" presStyleCnt="4">
        <dgm:presLayoutVars>
          <dgm:chMax val="0"/>
          <dgm:bulletEnabled val="1"/>
        </dgm:presLayoutVars>
      </dgm:prSet>
      <dgm:spPr/>
    </dgm:pt>
    <dgm:pt modelId="{43256CA4-44FD-4129-9562-EC9CC4C99F90}" type="pres">
      <dgm:prSet presAssocID="{1CA5BEAC-513C-4F81-880A-6031F31CDAC5}" presName="negativeSpace" presStyleCnt="0"/>
      <dgm:spPr/>
    </dgm:pt>
    <dgm:pt modelId="{CDEBD3AF-E396-4A81-9193-8B92F133788B}" type="pres">
      <dgm:prSet presAssocID="{1CA5BEAC-513C-4F81-880A-6031F31CDAC5}" presName="childText" presStyleLbl="conFgAcc1" presStyleIdx="1" presStyleCnt="4">
        <dgm:presLayoutVars>
          <dgm:bulletEnabled val="1"/>
        </dgm:presLayoutVars>
      </dgm:prSet>
      <dgm:spPr/>
    </dgm:pt>
    <dgm:pt modelId="{D48DECBD-B107-4B4E-97D8-C63FD59CCB59}" type="pres">
      <dgm:prSet presAssocID="{F1912A1A-F130-4288-9876-B07DBFBC4FBF}" presName="spaceBetweenRectangles" presStyleCnt="0"/>
      <dgm:spPr/>
    </dgm:pt>
    <dgm:pt modelId="{53CE744B-8BF4-4944-9515-12597122DAEB}" type="pres">
      <dgm:prSet presAssocID="{9F73DFC4-0695-4C83-A67E-843A9ED07159}" presName="parentLin" presStyleCnt="0"/>
      <dgm:spPr/>
    </dgm:pt>
    <dgm:pt modelId="{08EC87D3-3B3C-432B-A3EA-21E9545041BB}" type="pres">
      <dgm:prSet presAssocID="{9F73DFC4-0695-4C83-A67E-843A9ED07159}" presName="parentLeftMargin" presStyleLbl="node1" presStyleIdx="1" presStyleCnt="4"/>
      <dgm:spPr/>
    </dgm:pt>
    <dgm:pt modelId="{B366D943-8841-4437-A2A3-503183DBAB36}" type="pres">
      <dgm:prSet presAssocID="{9F73DFC4-0695-4C83-A67E-843A9ED07159}" presName="parentText" presStyleLbl="node1" presStyleIdx="2" presStyleCnt="4">
        <dgm:presLayoutVars>
          <dgm:chMax val="0"/>
          <dgm:bulletEnabled val="1"/>
        </dgm:presLayoutVars>
      </dgm:prSet>
      <dgm:spPr/>
    </dgm:pt>
    <dgm:pt modelId="{E152D639-C21D-46A0-AF6E-91D17849F88C}" type="pres">
      <dgm:prSet presAssocID="{9F73DFC4-0695-4C83-A67E-843A9ED07159}" presName="negativeSpace" presStyleCnt="0"/>
      <dgm:spPr/>
    </dgm:pt>
    <dgm:pt modelId="{692B0949-8B54-4BCB-BE23-C37044EAD119}" type="pres">
      <dgm:prSet presAssocID="{9F73DFC4-0695-4C83-A67E-843A9ED07159}" presName="childText" presStyleLbl="conFgAcc1" presStyleIdx="2" presStyleCnt="4">
        <dgm:presLayoutVars>
          <dgm:bulletEnabled val="1"/>
        </dgm:presLayoutVars>
      </dgm:prSet>
      <dgm:spPr/>
    </dgm:pt>
    <dgm:pt modelId="{AAA2AD36-5505-4463-895A-C3756B6DB365}" type="pres">
      <dgm:prSet presAssocID="{8EA79D9E-9D89-4A46-A692-A9D50B8D0D3B}" presName="spaceBetweenRectangles" presStyleCnt="0"/>
      <dgm:spPr/>
    </dgm:pt>
    <dgm:pt modelId="{D99E23C5-64C0-49E7-86D0-5C43E6EB7E55}" type="pres">
      <dgm:prSet presAssocID="{51C2C1F7-ACAF-4E02-9C30-023900588B6E}" presName="parentLin" presStyleCnt="0"/>
      <dgm:spPr/>
    </dgm:pt>
    <dgm:pt modelId="{731E3539-4DFC-4CAA-BC02-00DBC6012B5A}" type="pres">
      <dgm:prSet presAssocID="{51C2C1F7-ACAF-4E02-9C30-023900588B6E}" presName="parentLeftMargin" presStyleLbl="node1" presStyleIdx="2" presStyleCnt="4"/>
      <dgm:spPr/>
    </dgm:pt>
    <dgm:pt modelId="{F222AC2C-0888-47AF-87EB-DACACAD915FB}" type="pres">
      <dgm:prSet presAssocID="{51C2C1F7-ACAF-4E02-9C30-023900588B6E}" presName="parentText" presStyleLbl="node1" presStyleIdx="3" presStyleCnt="4">
        <dgm:presLayoutVars>
          <dgm:chMax val="0"/>
          <dgm:bulletEnabled val="1"/>
        </dgm:presLayoutVars>
      </dgm:prSet>
      <dgm:spPr/>
    </dgm:pt>
    <dgm:pt modelId="{3929F95E-7FA6-4752-AF01-03514D9D8073}" type="pres">
      <dgm:prSet presAssocID="{51C2C1F7-ACAF-4E02-9C30-023900588B6E}" presName="negativeSpace" presStyleCnt="0"/>
      <dgm:spPr/>
    </dgm:pt>
    <dgm:pt modelId="{B66EBCE8-F49D-469F-B96A-5C20A776130D}" type="pres">
      <dgm:prSet presAssocID="{51C2C1F7-ACAF-4E02-9C30-023900588B6E}" presName="childText" presStyleLbl="conFgAcc1" presStyleIdx="3" presStyleCnt="4">
        <dgm:presLayoutVars>
          <dgm:bulletEnabled val="1"/>
        </dgm:presLayoutVars>
      </dgm:prSet>
      <dgm:spPr/>
    </dgm:pt>
  </dgm:ptLst>
  <dgm:cxnLst>
    <dgm:cxn modelId="{1E1F1404-878B-4F67-8D56-7E0C381FCAFC}" type="presOf" srcId="{51C2C1F7-ACAF-4E02-9C30-023900588B6E}" destId="{F222AC2C-0888-47AF-87EB-DACACAD915FB}" srcOrd="1" destOrd="0" presId="urn:microsoft.com/office/officeart/2005/8/layout/list1"/>
    <dgm:cxn modelId="{4EF3090D-EE03-4A70-9EF4-89DAE6D3DACE}" type="presOf" srcId="{1CA5BEAC-513C-4F81-880A-6031F31CDAC5}" destId="{CF252BC1-2E49-46DB-B9CC-B1AAF68BDF26}" srcOrd="1" destOrd="0" presId="urn:microsoft.com/office/officeart/2005/8/layout/list1"/>
    <dgm:cxn modelId="{788B620F-3711-46AB-9363-9E5C9235842C}" type="presOf" srcId="{1CA5BEAC-513C-4F81-880A-6031F31CDAC5}" destId="{6EB26679-A048-44A9-B851-BE74554A04B8}" srcOrd="0" destOrd="0" presId="urn:microsoft.com/office/officeart/2005/8/layout/list1"/>
    <dgm:cxn modelId="{010F092B-7201-4374-AB58-EA5E861E9AE8}" type="presOf" srcId="{209BCC66-EAF5-43B3-9AA6-2FD3427B076D}" destId="{9479F240-E134-4931-8FFC-9B0F30390655}" srcOrd="1" destOrd="0" presId="urn:microsoft.com/office/officeart/2005/8/layout/list1"/>
    <dgm:cxn modelId="{5A949B35-5363-4CE1-A387-3F002840A295}" type="presOf" srcId="{07947D1E-C46F-47AE-9E34-78C4AE5642B1}" destId="{3AFC852E-0FA4-415B-9E1E-53447946F975}" srcOrd="0" destOrd="0" presId="urn:microsoft.com/office/officeart/2005/8/layout/list1"/>
    <dgm:cxn modelId="{76DAB270-A6A9-4578-A4E7-E4F6DF5919E3}" type="presOf" srcId="{51C2C1F7-ACAF-4E02-9C30-023900588B6E}" destId="{731E3539-4DFC-4CAA-BC02-00DBC6012B5A}" srcOrd="0" destOrd="0" presId="urn:microsoft.com/office/officeart/2005/8/layout/list1"/>
    <dgm:cxn modelId="{B5D70272-0300-42A6-8C30-68A4465DB9AE}" srcId="{07947D1E-C46F-47AE-9E34-78C4AE5642B1}" destId="{209BCC66-EAF5-43B3-9AA6-2FD3427B076D}" srcOrd="0" destOrd="0" parTransId="{9FC360CF-F3D4-463A-B7CC-DDCF6A688DE6}" sibTransId="{AE6658A7-898C-4A87-A830-234F6C22B450}"/>
    <dgm:cxn modelId="{4989C875-1D35-4749-820C-8E1B45FCD84A}" srcId="{07947D1E-C46F-47AE-9E34-78C4AE5642B1}" destId="{51C2C1F7-ACAF-4E02-9C30-023900588B6E}" srcOrd="3" destOrd="0" parTransId="{ADD4EA07-A91F-4EA1-A0EC-CD3F298D6FAE}" sibTransId="{DBA2F571-A3A3-40B8-92BB-FC2D11BDF987}"/>
    <dgm:cxn modelId="{A74B587B-D017-4240-9DEE-44E20463978D}" type="presOf" srcId="{9F73DFC4-0695-4C83-A67E-843A9ED07159}" destId="{08EC87D3-3B3C-432B-A3EA-21E9545041BB}" srcOrd="0" destOrd="0" presId="urn:microsoft.com/office/officeart/2005/8/layout/list1"/>
    <dgm:cxn modelId="{22FA4985-7600-44FA-82CA-8CF4C619CF00}" srcId="{07947D1E-C46F-47AE-9E34-78C4AE5642B1}" destId="{9F73DFC4-0695-4C83-A67E-843A9ED07159}" srcOrd="2" destOrd="0" parTransId="{310F7955-1F05-49AF-BAB4-814F70DCF85B}" sibTransId="{8EA79D9E-9D89-4A46-A692-A9D50B8D0D3B}"/>
    <dgm:cxn modelId="{01FED9D7-E660-446C-A096-256009211ABC}" srcId="{07947D1E-C46F-47AE-9E34-78C4AE5642B1}" destId="{1CA5BEAC-513C-4F81-880A-6031F31CDAC5}" srcOrd="1" destOrd="0" parTransId="{05BF1F55-5B05-45CD-8D23-17583938EC7D}" sibTransId="{F1912A1A-F130-4288-9876-B07DBFBC4FBF}"/>
    <dgm:cxn modelId="{48664FE4-6627-4404-A619-CE9FBF7D0031}" type="presOf" srcId="{9F73DFC4-0695-4C83-A67E-843A9ED07159}" destId="{B366D943-8841-4437-A2A3-503183DBAB36}" srcOrd="1" destOrd="0" presId="urn:microsoft.com/office/officeart/2005/8/layout/list1"/>
    <dgm:cxn modelId="{0177B2E4-BE71-4E71-9048-3FB55BF0957A}" type="presOf" srcId="{209BCC66-EAF5-43B3-9AA6-2FD3427B076D}" destId="{2BD79A47-764D-4F73-8DE9-9F7A9E05FEF5}" srcOrd="0" destOrd="0" presId="urn:microsoft.com/office/officeart/2005/8/layout/list1"/>
    <dgm:cxn modelId="{C2EBAA0C-994C-4838-BC3E-78F96CCD2348}" type="presParOf" srcId="{3AFC852E-0FA4-415B-9E1E-53447946F975}" destId="{5AB7B827-8C47-42AF-B37F-C5E72800A6A6}" srcOrd="0" destOrd="0" presId="urn:microsoft.com/office/officeart/2005/8/layout/list1"/>
    <dgm:cxn modelId="{9A699004-BC6D-41DD-9F41-23E23C41B23F}" type="presParOf" srcId="{5AB7B827-8C47-42AF-B37F-C5E72800A6A6}" destId="{2BD79A47-764D-4F73-8DE9-9F7A9E05FEF5}" srcOrd="0" destOrd="0" presId="urn:microsoft.com/office/officeart/2005/8/layout/list1"/>
    <dgm:cxn modelId="{BEE1C8AA-7636-4CBD-AEBE-249E2379611F}" type="presParOf" srcId="{5AB7B827-8C47-42AF-B37F-C5E72800A6A6}" destId="{9479F240-E134-4931-8FFC-9B0F30390655}" srcOrd="1" destOrd="0" presId="urn:microsoft.com/office/officeart/2005/8/layout/list1"/>
    <dgm:cxn modelId="{1A5803F3-4028-4C6E-83D8-B6C699E89F91}" type="presParOf" srcId="{3AFC852E-0FA4-415B-9E1E-53447946F975}" destId="{2C7631DC-9544-482B-95FA-69A8BBD48DCB}" srcOrd="1" destOrd="0" presId="urn:microsoft.com/office/officeart/2005/8/layout/list1"/>
    <dgm:cxn modelId="{B64D58B9-E541-4E6C-8B8A-F1E273F4E5C7}" type="presParOf" srcId="{3AFC852E-0FA4-415B-9E1E-53447946F975}" destId="{89F3BD69-3513-4745-ACC9-8C65148BF8C7}" srcOrd="2" destOrd="0" presId="urn:microsoft.com/office/officeart/2005/8/layout/list1"/>
    <dgm:cxn modelId="{2B577345-5AF7-468C-B468-30DED2E00619}" type="presParOf" srcId="{3AFC852E-0FA4-415B-9E1E-53447946F975}" destId="{719E0E99-FBF3-40AC-BCB2-EAF849403817}" srcOrd="3" destOrd="0" presId="urn:microsoft.com/office/officeart/2005/8/layout/list1"/>
    <dgm:cxn modelId="{FC05247B-DF7C-48B0-A5C2-D082E0C942BB}" type="presParOf" srcId="{3AFC852E-0FA4-415B-9E1E-53447946F975}" destId="{BE5D3CBE-4E8F-49F0-9839-288F5CAA6DE7}" srcOrd="4" destOrd="0" presId="urn:microsoft.com/office/officeart/2005/8/layout/list1"/>
    <dgm:cxn modelId="{86641735-1154-4391-8142-DF293E907ACA}" type="presParOf" srcId="{BE5D3CBE-4E8F-49F0-9839-288F5CAA6DE7}" destId="{6EB26679-A048-44A9-B851-BE74554A04B8}" srcOrd="0" destOrd="0" presId="urn:microsoft.com/office/officeart/2005/8/layout/list1"/>
    <dgm:cxn modelId="{B2158EA3-065C-4FA0-BDAA-D7D562942AF5}" type="presParOf" srcId="{BE5D3CBE-4E8F-49F0-9839-288F5CAA6DE7}" destId="{CF252BC1-2E49-46DB-B9CC-B1AAF68BDF26}" srcOrd="1" destOrd="0" presId="urn:microsoft.com/office/officeart/2005/8/layout/list1"/>
    <dgm:cxn modelId="{7279621B-DECD-4ADE-A2F8-F77014BF8008}" type="presParOf" srcId="{3AFC852E-0FA4-415B-9E1E-53447946F975}" destId="{43256CA4-44FD-4129-9562-EC9CC4C99F90}" srcOrd="5" destOrd="0" presId="urn:microsoft.com/office/officeart/2005/8/layout/list1"/>
    <dgm:cxn modelId="{AE5332ED-C430-4DA9-A331-EA233EC9AA52}" type="presParOf" srcId="{3AFC852E-0FA4-415B-9E1E-53447946F975}" destId="{CDEBD3AF-E396-4A81-9193-8B92F133788B}" srcOrd="6" destOrd="0" presId="urn:microsoft.com/office/officeart/2005/8/layout/list1"/>
    <dgm:cxn modelId="{D87FBC1D-4FEE-4EA1-9544-0B355708A621}" type="presParOf" srcId="{3AFC852E-0FA4-415B-9E1E-53447946F975}" destId="{D48DECBD-B107-4B4E-97D8-C63FD59CCB59}" srcOrd="7" destOrd="0" presId="urn:microsoft.com/office/officeart/2005/8/layout/list1"/>
    <dgm:cxn modelId="{D503F92E-EAC1-4240-B672-6FA086E9B983}" type="presParOf" srcId="{3AFC852E-0FA4-415B-9E1E-53447946F975}" destId="{53CE744B-8BF4-4944-9515-12597122DAEB}" srcOrd="8" destOrd="0" presId="urn:microsoft.com/office/officeart/2005/8/layout/list1"/>
    <dgm:cxn modelId="{802826CA-7916-4070-8CB5-6E88EADED60B}" type="presParOf" srcId="{53CE744B-8BF4-4944-9515-12597122DAEB}" destId="{08EC87D3-3B3C-432B-A3EA-21E9545041BB}" srcOrd="0" destOrd="0" presId="urn:microsoft.com/office/officeart/2005/8/layout/list1"/>
    <dgm:cxn modelId="{BCFF3230-621E-4CCD-8CAE-5211261F2D9F}" type="presParOf" srcId="{53CE744B-8BF4-4944-9515-12597122DAEB}" destId="{B366D943-8841-4437-A2A3-503183DBAB36}" srcOrd="1" destOrd="0" presId="urn:microsoft.com/office/officeart/2005/8/layout/list1"/>
    <dgm:cxn modelId="{1432757B-464D-4524-8BB5-04097705175F}" type="presParOf" srcId="{3AFC852E-0FA4-415B-9E1E-53447946F975}" destId="{E152D639-C21D-46A0-AF6E-91D17849F88C}" srcOrd="9" destOrd="0" presId="urn:microsoft.com/office/officeart/2005/8/layout/list1"/>
    <dgm:cxn modelId="{EA9A8CFB-5D6C-4E58-9387-047DD95E6232}" type="presParOf" srcId="{3AFC852E-0FA4-415B-9E1E-53447946F975}" destId="{692B0949-8B54-4BCB-BE23-C37044EAD119}" srcOrd="10" destOrd="0" presId="urn:microsoft.com/office/officeart/2005/8/layout/list1"/>
    <dgm:cxn modelId="{8EEA5809-758B-44BB-801B-5B437A974902}" type="presParOf" srcId="{3AFC852E-0FA4-415B-9E1E-53447946F975}" destId="{AAA2AD36-5505-4463-895A-C3756B6DB365}" srcOrd="11" destOrd="0" presId="urn:microsoft.com/office/officeart/2005/8/layout/list1"/>
    <dgm:cxn modelId="{65644207-8366-4ACF-ABDF-8F1636B3915B}" type="presParOf" srcId="{3AFC852E-0FA4-415B-9E1E-53447946F975}" destId="{D99E23C5-64C0-49E7-86D0-5C43E6EB7E55}" srcOrd="12" destOrd="0" presId="urn:microsoft.com/office/officeart/2005/8/layout/list1"/>
    <dgm:cxn modelId="{94771394-DBC7-4F0A-9E44-3858B9CEC33F}" type="presParOf" srcId="{D99E23C5-64C0-49E7-86D0-5C43E6EB7E55}" destId="{731E3539-4DFC-4CAA-BC02-00DBC6012B5A}" srcOrd="0" destOrd="0" presId="urn:microsoft.com/office/officeart/2005/8/layout/list1"/>
    <dgm:cxn modelId="{DD503ECD-0C22-49D3-B824-F8C74897A85B}" type="presParOf" srcId="{D99E23C5-64C0-49E7-86D0-5C43E6EB7E55}" destId="{F222AC2C-0888-47AF-87EB-DACACAD915FB}" srcOrd="1" destOrd="0" presId="urn:microsoft.com/office/officeart/2005/8/layout/list1"/>
    <dgm:cxn modelId="{10FE4911-6A5B-4E31-B18B-656B31B5C367}" type="presParOf" srcId="{3AFC852E-0FA4-415B-9E1E-53447946F975}" destId="{3929F95E-7FA6-4752-AF01-03514D9D8073}" srcOrd="13" destOrd="0" presId="urn:microsoft.com/office/officeart/2005/8/layout/list1"/>
    <dgm:cxn modelId="{188D2B63-3E41-416E-9733-15D006F63AEE}" type="presParOf" srcId="{3AFC852E-0FA4-415B-9E1E-53447946F975}" destId="{B66EBCE8-F49D-469F-B96A-5C20A776130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947D1E-C46F-47AE-9E34-78C4AE5642B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209BCC66-EAF5-43B3-9AA6-2FD3427B076D}">
      <dgm:prSet phldrT="[文本]"/>
      <dgm:spPr/>
      <dgm:t>
        <a:bodyPr/>
        <a:lstStyle/>
        <a:p>
          <a:r>
            <a:rPr lang="zh-CN" altLang="en-US" dirty="0"/>
            <a:t>大数据内涵与现状</a:t>
          </a:r>
        </a:p>
      </dgm:t>
    </dgm:pt>
    <dgm:pt modelId="{9FC360CF-F3D4-463A-B7CC-DDCF6A688DE6}" type="parTrans" cxnId="{B5D70272-0300-42A6-8C30-68A4465DB9AE}">
      <dgm:prSet/>
      <dgm:spPr/>
      <dgm:t>
        <a:bodyPr/>
        <a:lstStyle/>
        <a:p>
          <a:endParaRPr lang="zh-CN" altLang="en-US"/>
        </a:p>
      </dgm:t>
    </dgm:pt>
    <dgm:pt modelId="{AE6658A7-898C-4A87-A830-234F6C22B450}" type="sibTrans" cxnId="{B5D70272-0300-42A6-8C30-68A4465DB9AE}">
      <dgm:prSet/>
      <dgm:spPr/>
      <dgm:t>
        <a:bodyPr/>
        <a:lstStyle/>
        <a:p>
          <a:endParaRPr lang="zh-CN" altLang="en-US"/>
        </a:p>
      </dgm:t>
    </dgm:pt>
    <dgm:pt modelId="{1CA5BEAC-513C-4F81-880A-6031F31CDAC5}">
      <dgm:prSet phldrT="[文本]"/>
      <dgm:spPr/>
      <dgm:t>
        <a:bodyPr/>
        <a:lstStyle/>
        <a:p>
          <a:r>
            <a:rPr lang="zh-CN" altLang="en-US" dirty="0"/>
            <a:t>大数据产业发展趋势</a:t>
          </a:r>
        </a:p>
      </dgm:t>
    </dgm:pt>
    <dgm:pt modelId="{05BF1F55-5B05-45CD-8D23-17583938EC7D}" type="parTrans" cxnId="{01FED9D7-E660-446C-A096-256009211ABC}">
      <dgm:prSet/>
      <dgm:spPr/>
      <dgm:t>
        <a:bodyPr/>
        <a:lstStyle/>
        <a:p>
          <a:endParaRPr lang="zh-CN" altLang="en-US"/>
        </a:p>
      </dgm:t>
    </dgm:pt>
    <dgm:pt modelId="{F1912A1A-F130-4288-9876-B07DBFBC4FBF}" type="sibTrans" cxnId="{01FED9D7-E660-446C-A096-256009211ABC}">
      <dgm:prSet/>
      <dgm:spPr/>
      <dgm:t>
        <a:bodyPr/>
        <a:lstStyle/>
        <a:p>
          <a:endParaRPr lang="zh-CN" altLang="en-US"/>
        </a:p>
      </dgm:t>
    </dgm:pt>
    <dgm:pt modelId="{9F73DFC4-0695-4C83-A67E-843A9ED07159}">
      <dgm:prSet phldrT="[文本]"/>
      <dgm:spPr/>
      <dgm:t>
        <a:bodyPr/>
        <a:lstStyle/>
        <a:p>
          <a:r>
            <a:rPr lang="zh-CN" altLang="en-US" dirty="0">
              <a:solidFill>
                <a:srgbClr val="FFFF00"/>
              </a:solidFill>
            </a:rPr>
            <a:t>大数据软件与平台</a:t>
          </a:r>
        </a:p>
      </dgm:t>
    </dgm:pt>
    <dgm:pt modelId="{310F7955-1F05-49AF-BAB4-814F70DCF85B}" type="parTrans" cxnId="{22FA4985-7600-44FA-82CA-8CF4C619CF00}">
      <dgm:prSet/>
      <dgm:spPr/>
      <dgm:t>
        <a:bodyPr/>
        <a:lstStyle/>
        <a:p>
          <a:endParaRPr lang="zh-CN" altLang="en-US"/>
        </a:p>
      </dgm:t>
    </dgm:pt>
    <dgm:pt modelId="{8EA79D9E-9D89-4A46-A692-A9D50B8D0D3B}" type="sibTrans" cxnId="{22FA4985-7600-44FA-82CA-8CF4C619CF00}">
      <dgm:prSet/>
      <dgm:spPr/>
      <dgm:t>
        <a:bodyPr/>
        <a:lstStyle/>
        <a:p>
          <a:endParaRPr lang="zh-CN" altLang="en-US"/>
        </a:p>
      </dgm:t>
    </dgm:pt>
    <dgm:pt modelId="{51C2C1F7-ACAF-4E02-9C30-023900588B6E}">
      <dgm:prSet phldrT="[文本]"/>
      <dgm:spPr/>
      <dgm:t>
        <a:bodyPr/>
        <a:lstStyle/>
        <a:p>
          <a:r>
            <a:rPr lang="zh-CN" altLang="en-US" dirty="0"/>
            <a:t>大数据分析与应用案例</a:t>
          </a:r>
        </a:p>
      </dgm:t>
    </dgm:pt>
    <dgm:pt modelId="{ADD4EA07-A91F-4EA1-A0EC-CD3F298D6FAE}" type="parTrans" cxnId="{4989C875-1D35-4749-820C-8E1B45FCD84A}">
      <dgm:prSet/>
      <dgm:spPr/>
      <dgm:t>
        <a:bodyPr/>
        <a:lstStyle/>
        <a:p>
          <a:endParaRPr lang="zh-CN" altLang="en-US"/>
        </a:p>
      </dgm:t>
    </dgm:pt>
    <dgm:pt modelId="{DBA2F571-A3A3-40B8-92BB-FC2D11BDF987}" type="sibTrans" cxnId="{4989C875-1D35-4749-820C-8E1B45FCD84A}">
      <dgm:prSet/>
      <dgm:spPr/>
      <dgm:t>
        <a:bodyPr/>
        <a:lstStyle/>
        <a:p>
          <a:endParaRPr lang="zh-CN" altLang="en-US"/>
        </a:p>
      </dgm:t>
    </dgm:pt>
    <dgm:pt modelId="{3AFC852E-0FA4-415B-9E1E-53447946F975}" type="pres">
      <dgm:prSet presAssocID="{07947D1E-C46F-47AE-9E34-78C4AE5642B1}" presName="linear" presStyleCnt="0">
        <dgm:presLayoutVars>
          <dgm:dir/>
          <dgm:animLvl val="lvl"/>
          <dgm:resizeHandles val="exact"/>
        </dgm:presLayoutVars>
      </dgm:prSet>
      <dgm:spPr/>
    </dgm:pt>
    <dgm:pt modelId="{5AB7B827-8C47-42AF-B37F-C5E72800A6A6}" type="pres">
      <dgm:prSet presAssocID="{209BCC66-EAF5-43B3-9AA6-2FD3427B076D}" presName="parentLin" presStyleCnt="0"/>
      <dgm:spPr/>
    </dgm:pt>
    <dgm:pt modelId="{2BD79A47-764D-4F73-8DE9-9F7A9E05FEF5}" type="pres">
      <dgm:prSet presAssocID="{209BCC66-EAF5-43B3-9AA6-2FD3427B076D}" presName="parentLeftMargin" presStyleLbl="node1" presStyleIdx="0" presStyleCnt="4"/>
      <dgm:spPr/>
    </dgm:pt>
    <dgm:pt modelId="{9479F240-E134-4931-8FFC-9B0F30390655}" type="pres">
      <dgm:prSet presAssocID="{209BCC66-EAF5-43B3-9AA6-2FD3427B076D}" presName="parentText" presStyleLbl="node1" presStyleIdx="0" presStyleCnt="4">
        <dgm:presLayoutVars>
          <dgm:chMax val="0"/>
          <dgm:bulletEnabled val="1"/>
        </dgm:presLayoutVars>
      </dgm:prSet>
      <dgm:spPr/>
    </dgm:pt>
    <dgm:pt modelId="{2C7631DC-9544-482B-95FA-69A8BBD48DCB}" type="pres">
      <dgm:prSet presAssocID="{209BCC66-EAF5-43B3-9AA6-2FD3427B076D}" presName="negativeSpace" presStyleCnt="0"/>
      <dgm:spPr/>
    </dgm:pt>
    <dgm:pt modelId="{89F3BD69-3513-4745-ACC9-8C65148BF8C7}" type="pres">
      <dgm:prSet presAssocID="{209BCC66-EAF5-43B3-9AA6-2FD3427B076D}" presName="childText" presStyleLbl="conFgAcc1" presStyleIdx="0" presStyleCnt="4">
        <dgm:presLayoutVars>
          <dgm:bulletEnabled val="1"/>
        </dgm:presLayoutVars>
      </dgm:prSet>
      <dgm:spPr/>
    </dgm:pt>
    <dgm:pt modelId="{719E0E99-FBF3-40AC-BCB2-EAF849403817}" type="pres">
      <dgm:prSet presAssocID="{AE6658A7-898C-4A87-A830-234F6C22B450}" presName="spaceBetweenRectangles" presStyleCnt="0"/>
      <dgm:spPr/>
    </dgm:pt>
    <dgm:pt modelId="{BE5D3CBE-4E8F-49F0-9839-288F5CAA6DE7}" type="pres">
      <dgm:prSet presAssocID="{1CA5BEAC-513C-4F81-880A-6031F31CDAC5}" presName="parentLin" presStyleCnt="0"/>
      <dgm:spPr/>
    </dgm:pt>
    <dgm:pt modelId="{6EB26679-A048-44A9-B851-BE74554A04B8}" type="pres">
      <dgm:prSet presAssocID="{1CA5BEAC-513C-4F81-880A-6031F31CDAC5}" presName="parentLeftMargin" presStyleLbl="node1" presStyleIdx="0" presStyleCnt="4"/>
      <dgm:spPr/>
    </dgm:pt>
    <dgm:pt modelId="{CF252BC1-2E49-46DB-B9CC-B1AAF68BDF26}" type="pres">
      <dgm:prSet presAssocID="{1CA5BEAC-513C-4F81-880A-6031F31CDAC5}" presName="parentText" presStyleLbl="node1" presStyleIdx="1" presStyleCnt="4">
        <dgm:presLayoutVars>
          <dgm:chMax val="0"/>
          <dgm:bulletEnabled val="1"/>
        </dgm:presLayoutVars>
      </dgm:prSet>
      <dgm:spPr/>
    </dgm:pt>
    <dgm:pt modelId="{43256CA4-44FD-4129-9562-EC9CC4C99F90}" type="pres">
      <dgm:prSet presAssocID="{1CA5BEAC-513C-4F81-880A-6031F31CDAC5}" presName="negativeSpace" presStyleCnt="0"/>
      <dgm:spPr/>
    </dgm:pt>
    <dgm:pt modelId="{CDEBD3AF-E396-4A81-9193-8B92F133788B}" type="pres">
      <dgm:prSet presAssocID="{1CA5BEAC-513C-4F81-880A-6031F31CDAC5}" presName="childText" presStyleLbl="conFgAcc1" presStyleIdx="1" presStyleCnt="4">
        <dgm:presLayoutVars>
          <dgm:bulletEnabled val="1"/>
        </dgm:presLayoutVars>
      </dgm:prSet>
      <dgm:spPr/>
    </dgm:pt>
    <dgm:pt modelId="{D48DECBD-B107-4B4E-97D8-C63FD59CCB59}" type="pres">
      <dgm:prSet presAssocID="{F1912A1A-F130-4288-9876-B07DBFBC4FBF}" presName="spaceBetweenRectangles" presStyleCnt="0"/>
      <dgm:spPr/>
    </dgm:pt>
    <dgm:pt modelId="{53CE744B-8BF4-4944-9515-12597122DAEB}" type="pres">
      <dgm:prSet presAssocID="{9F73DFC4-0695-4C83-A67E-843A9ED07159}" presName="parentLin" presStyleCnt="0"/>
      <dgm:spPr/>
    </dgm:pt>
    <dgm:pt modelId="{08EC87D3-3B3C-432B-A3EA-21E9545041BB}" type="pres">
      <dgm:prSet presAssocID="{9F73DFC4-0695-4C83-A67E-843A9ED07159}" presName="parentLeftMargin" presStyleLbl="node1" presStyleIdx="1" presStyleCnt="4"/>
      <dgm:spPr/>
    </dgm:pt>
    <dgm:pt modelId="{B366D943-8841-4437-A2A3-503183DBAB36}" type="pres">
      <dgm:prSet presAssocID="{9F73DFC4-0695-4C83-A67E-843A9ED07159}" presName="parentText" presStyleLbl="node1" presStyleIdx="2" presStyleCnt="4">
        <dgm:presLayoutVars>
          <dgm:chMax val="0"/>
          <dgm:bulletEnabled val="1"/>
        </dgm:presLayoutVars>
      </dgm:prSet>
      <dgm:spPr/>
    </dgm:pt>
    <dgm:pt modelId="{E152D639-C21D-46A0-AF6E-91D17849F88C}" type="pres">
      <dgm:prSet presAssocID="{9F73DFC4-0695-4C83-A67E-843A9ED07159}" presName="negativeSpace" presStyleCnt="0"/>
      <dgm:spPr/>
    </dgm:pt>
    <dgm:pt modelId="{692B0949-8B54-4BCB-BE23-C37044EAD119}" type="pres">
      <dgm:prSet presAssocID="{9F73DFC4-0695-4C83-A67E-843A9ED07159}" presName="childText" presStyleLbl="conFgAcc1" presStyleIdx="2" presStyleCnt="4">
        <dgm:presLayoutVars>
          <dgm:bulletEnabled val="1"/>
        </dgm:presLayoutVars>
      </dgm:prSet>
      <dgm:spPr/>
    </dgm:pt>
    <dgm:pt modelId="{AAA2AD36-5505-4463-895A-C3756B6DB365}" type="pres">
      <dgm:prSet presAssocID="{8EA79D9E-9D89-4A46-A692-A9D50B8D0D3B}" presName="spaceBetweenRectangles" presStyleCnt="0"/>
      <dgm:spPr/>
    </dgm:pt>
    <dgm:pt modelId="{D99E23C5-64C0-49E7-86D0-5C43E6EB7E55}" type="pres">
      <dgm:prSet presAssocID="{51C2C1F7-ACAF-4E02-9C30-023900588B6E}" presName="parentLin" presStyleCnt="0"/>
      <dgm:spPr/>
    </dgm:pt>
    <dgm:pt modelId="{731E3539-4DFC-4CAA-BC02-00DBC6012B5A}" type="pres">
      <dgm:prSet presAssocID="{51C2C1F7-ACAF-4E02-9C30-023900588B6E}" presName="parentLeftMargin" presStyleLbl="node1" presStyleIdx="2" presStyleCnt="4"/>
      <dgm:spPr/>
    </dgm:pt>
    <dgm:pt modelId="{F222AC2C-0888-47AF-87EB-DACACAD915FB}" type="pres">
      <dgm:prSet presAssocID="{51C2C1F7-ACAF-4E02-9C30-023900588B6E}" presName="parentText" presStyleLbl="node1" presStyleIdx="3" presStyleCnt="4">
        <dgm:presLayoutVars>
          <dgm:chMax val="0"/>
          <dgm:bulletEnabled val="1"/>
        </dgm:presLayoutVars>
      </dgm:prSet>
      <dgm:spPr/>
    </dgm:pt>
    <dgm:pt modelId="{3929F95E-7FA6-4752-AF01-03514D9D8073}" type="pres">
      <dgm:prSet presAssocID="{51C2C1F7-ACAF-4E02-9C30-023900588B6E}" presName="negativeSpace" presStyleCnt="0"/>
      <dgm:spPr/>
    </dgm:pt>
    <dgm:pt modelId="{B66EBCE8-F49D-469F-B96A-5C20A776130D}" type="pres">
      <dgm:prSet presAssocID="{51C2C1F7-ACAF-4E02-9C30-023900588B6E}" presName="childText" presStyleLbl="conFgAcc1" presStyleIdx="3" presStyleCnt="4">
        <dgm:presLayoutVars>
          <dgm:bulletEnabled val="1"/>
        </dgm:presLayoutVars>
      </dgm:prSet>
      <dgm:spPr/>
    </dgm:pt>
  </dgm:ptLst>
  <dgm:cxnLst>
    <dgm:cxn modelId="{1E1F1404-878B-4F67-8D56-7E0C381FCAFC}" type="presOf" srcId="{51C2C1F7-ACAF-4E02-9C30-023900588B6E}" destId="{F222AC2C-0888-47AF-87EB-DACACAD915FB}" srcOrd="1" destOrd="0" presId="urn:microsoft.com/office/officeart/2005/8/layout/list1"/>
    <dgm:cxn modelId="{4EF3090D-EE03-4A70-9EF4-89DAE6D3DACE}" type="presOf" srcId="{1CA5BEAC-513C-4F81-880A-6031F31CDAC5}" destId="{CF252BC1-2E49-46DB-B9CC-B1AAF68BDF26}" srcOrd="1" destOrd="0" presId="urn:microsoft.com/office/officeart/2005/8/layout/list1"/>
    <dgm:cxn modelId="{788B620F-3711-46AB-9363-9E5C9235842C}" type="presOf" srcId="{1CA5BEAC-513C-4F81-880A-6031F31CDAC5}" destId="{6EB26679-A048-44A9-B851-BE74554A04B8}" srcOrd="0" destOrd="0" presId="urn:microsoft.com/office/officeart/2005/8/layout/list1"/>
    <dgm:cxn modelId="{010F092B-7201-4374-AB58-EA5E861E9AE8}" type="presOf" srcId="{209BCC66-EAF5-43B3-9AA6-2FD3427B076D}" destId="{9479F240-E134-4931-8FFC-9B0F30390655}" srcOrd="1" destOrd="0" presId="urn:microsoft.com/office/officeart/2005/8/layout/list1"/>
    <dgm:cxn modelId="{5A949B35-5363-4CE1-A387-3F002840A295}" type="presOf" srcId="{07947D1E-C46F-47AE-9E34-78C4AE5642B1}" destId="{3AFC852E-0FA4-415B-9E1E-53447946F975}" srcOrd="0" destOrd="0" presId="urn:microsoft.com/office/officeart/2005/8/layout/list1"/>
    <dgm:cxn modelId="{76DAB270-A6A9-4578-A4E7-E4F6DF5919E3}" type="presOf" srcId="{51C2C1F7-ACAF-4E02-9C30-023900588B6E}" destId="{731E3539-4DFC-4CAA-BC02-00DBC6012B5A}" srcOrd="0" destOrd="0" presId="urn:microsoft.com/office/officeart/2005/8/layout/list1"/>
    <dgm:cxn modelId="{B5D70272-0300-42A6-8C30-68A4465DB9AE}" srcId="{07947D1E-C46F-47AE-9E34-78C4AE5642B1}" destId="{209BCC66-EAF5-43B3-9AA6-2FD3427B076D}" srcOrd="0" destOrd="0" parTransId="{9FC360CF-F3D4-463A-B7CC-DDCF6A688DE6}" sibTransId="{AE6658A7-898C-4A87-A830-234F6C22B450}"/>
    <dgm:cxn modelId="{4989C875-1D35-4749-820C-8E1B45FCD84A}" srcId="{07947D1E-C46F-47AE-9E34-78C4AE5642B1}" destId="{51C2C1F7-ACAF-4E02-9C30-023900588B6E}" srcOrd="3" destOrd="0" parTransId="{ADD4EA07-A91F-4EA1-A0EC-CD3F298D6FAE}" sibTransId="{DBA2F571-A3A3-40B8-92BB-FC2D11BDF987}"/>
    <dgm:cxn modelId="{A74B587B-D017-4240-9DEE-44E20463978D}" type="presOf" srcId="{9F73DFC4-0695-4C83-A67E-843A9ED07159}" destId="{08EC87D3-3B3C-432B-A3EA-21E9545041BB}" srcOrd="0" destOrd="0" presId="urn:microsoft.com/office/officeart/2005/8/layout/list1"/>
    <dgm:cxn modelId="{22FA4985-7600-44FA-82CA-8CF4C619CF00}" srcId="{07947D1E-C46F-47AE-9E34-78C4AE5642B1}" destId="{9F73DFC4-0695-4C83-A67E-843A9ED07159}" srcOrd="2" destOrd="0" parTransId="{310F7955-1F05-49AF-BAB4-814F70DCF85B}" sibTransId="{8EA79D9E-9D89-4A46-A692-A9D50B8D0D3B}"/>
    <dgm:cxn modelId="{01FED9D7-E660-446C-A096-256009211ABC}" srcId="{07947D1E-C46F-47AE-9E34-78C4AE5642B1}" destId="{1CA5BEAC-513C-4F81-880A-6031F31CDAC5}" srcOrd="1" destOrd="0" parTransId="{05BF1F55-5B05-45CD-8D23-17583938EC7D}" sibTransId="{F1912A1A-F130-4288-9876-B07DBFBC4FBF}"/>
    <dgm:cxn modelId="{48664FE4-6627-4404-A619-CE9FBF7D0031}" type="presOf" srcId="{9F73DFC4-0695-4C83-A67E-843A9ED07159}" destId="{B366D943-8841-4437-A2A3-503183DBAB36}" srcOrd="1" destOrd="0" presId="urn:microsoft.com/office/officeart/2005/8/layout/list1"/>
    <dgm:cxn modelId="{0177B2E4-BE71-4E71-9048-3FB55BF0957A}" type="presOf" srcId="{209BCC66-EAF5-43B3-9AA6-2FD3427B076D}" destId="{2BD79A47-764D-4F73-8DE9-9F7A9E05FEF5}" srcOrd="0" destOrd="0" presId="urn:microsoft.com/office/officeart/2005/8/layout/list1"/>
    <dgm:cxn modelId="{C2EBAA0C-994C-4838-BC3E-78F96CCD2348}" type="presParOf" srcId="{3AFC852E-0FA4-415B-9E1E-53447946F975}" destId="{5AB7B827-8C47-42AF-B37F-C5E72800A6A6}" srcOrd="0" destOrd="0" presId="urn:microsoft.com/office/officeart/2005/8/layout/list1"/>
    <dgm:cxn modelId="{9A699004-BC6D-41DD-9F41-23E23C41B23F}" type="presParOf" srcId="{5AB7B827-8C47-42AF-B37F-C5E72800A6A6}" destId="{2BD79A47-764D-4F73-8DE9-9F7A9E05FEF5}" srcOrd="0" destOrd="0" presId="urn:microsoft.com/office/officeart/2005/8/layout/list1"/>
    <dgm:cxn modelId="{BEE1C8AA-7636-4CBD-AEBE-249E2379611F}" type="presParOf" srcId="{5AB7B827-8C47-42AF-B37F-C5E72800A6A6}" destId="{9479F240-E134-4931-8FFC-9B0F30390655}" srcOrd="1" destOrd="0" presId="urn:microsoft.com/office/officeart/2005/8/layout/list1"/>
    <dgm:cxn modelId="{1A5803F3-4028-4C6E-83D8-B6C699E89F91}" type="presParOf" srcId="{3AFC852E-0FA4-415B-9E1E-53447946F975}" destId="{2C7631DC-9544-482B-95FA-69A8BBD48DCB}" srcOrd="1" destOrd="0" presId="urn:microsoft.com/office/officeart/2005/8/layout/list1"/>
    <dgm:cxn modelId="{B64D58B9-E541-4E6C-8B8A-F1E273F4E5C7}" type="presParOf" srcId="{3AFC852E-0FA4-415B-9E1E-53447946F975}" destId="{89F3BD69-3513-4745-ACC9-8C65148BF8C7}" srcOrd="2" destOrd="0" presId="urn:microsoft.com/office/officeart/2005/8/layout/list1"/>
    <dgm:cxn modelId="{2B577345-5AF7-468C-B468-30DED2E00619}" type="presParOf" srcId="{3AFC852E-0FA4-415B-9E1E-53447946F975}" destId="{719E0E99-FBF3-40AC-BCB2-EAF849403817}" srcOrd="3" destOrd="0" presId="urn:microsoft.com/office/officeart/2005/8/layout/list1"/>
    <dgm:cxn modelId="{FC05247B-DF7C-48B0-A5C2-D082E0C942BB}" type="presParOf" srcId="{3AFC852E-0FA4-415B-9E1E-53447946F975}" destId="{BE5D3CBE-4E8F-49F0-9839-288F5CAA6DE7}" srcOrd="4" destOrd="0" presId="urn:microsoft.com/office/officeart/2005/8/layout/list1"/>
    <dgm:cxn modelId="{86641735-1154-4391-8142-DF293E907ACA}" type="presParOf" srcId="{BE5D3CBE-4E8F-49F0-9839-288F5CAA6DE7}" destId="{6EB26679-A048-44A9-B851-BE74554A04B8}" srcOrd="0" destOrd="0" presId="urn:microsoft.com/office/officeart/2005/8/layout/list1"/>
    <dgm:cxn modelId="{B2158EA3-065C-4FA0-BDAA-D7D562942AF5}" type="presParOf" srcId="{BE5D3CBE-4E8F-49F0-9839-288F5CAA6DE7}" destId="{CF252BC1-2E49-46DB-B9CC-B1AAF68BDF26}" srcOrd="1" destOrd="0" presId="urn:microsoft.com/office/officeart/2005/8/layout/list1"/>
    <dgm:cxn modelId="{7279621B-DECD-4ADE-A2F8-F77014BF8008}" type="presParOf" srcId="{3AFC852E-0FA4-415B-9E1E-53447946F975}" destId="{43256CA4-44FD-4129-9562-EC9CC4C99F90}" srcOrd="5" destOrd="0" presId="urn:microsoft.com/office/officeart/2005/8/layout/list1"/>
    <dgm:cxn modelId="{AE5332ED-C430-4DA9-A331-EA233EC9AA52}" type="presParOf" srcId="{3AFC852E-0FA4-415B-9E1E-53447946F975}" destId="{CDEBD3AF-E396-4A81-9193-8B92F133788B}" srcOrd="6" destOrd="0" presId="urn:microsoft.com/office/officeart/2005/8/layout/list1"/>
    <dgm:cxn modelId="{D87FBC1D-4FEE-4EA1-9544-0B355708A621}" type="presParOf" srcId="{3AFC852E-0FA4-415B-9E1E-53447946F975}" destId="{D48DECBD-B107-4B4E-97D8-C63FD59CCB59}" srcOrd="7" destOrd="0" presId="urn:microsoft.com/office/officeart/2005/8/layout/list1"/>
    <dgm:cxn modelId="{D503F92E-EAC1-4240-B672-6FA086E9B983}" type="presParOf" srcId="{3AFC852E-0FA4-415B-9E1E-53447946F975}" destId="{53CE744B-8BF4-4944-9515-12597122DAEB}" srcOrd="8" destOrd="0" presId="urn:microsoft.com/office/officeart/2005/8/layout/list1"/>
    <dgm:cxn modelId="{802826CA-7916-4070-8CB5-6E88EADED60B}" type="presParOf" srcId="{53CE744B-8BF4-4944-9515-12597122DAEB}" destId="{08EC87D3-3B3C-432B-A3EA-21E9545041BB}" srcOrd="0" destOrd="0" presId="urn:microsoft.com/office/officeart/2005/8/layout/list1"/>
    <dgm:cxn modelId="{BCFF3230-621E-4CCD-8CAE-5211261F2D9F}" type="presParOf" srcId="{53CE744B-8BF4-4944-9515-12597122DAEB}" destId="{B366D943-8841-4437-A2A3-503183DBAB36}" srcOrd="1" destOrd="0" presId="urn:microsoft.com/office/officeart/2005/8/layout/list1"/>
    <dgm:cxn modelId="{1432757B-464D-4524-8BB5-04097705175F}" type="presParOf" srcId="{3AFC852E-0FA4-415B-9E1E-53447946F975}" destId="{E152D639-C21D-46A0-AF6E-91D17849F88C}" srcOrd="9" destOrd="0" presId="urn:microsoft.com/office/officeart/2005/8/layout/list1"/>
    <dgm:cxn modelId="{EA9A8CFB-5D6C-4E58-9387-047DD95E6232}" type="presParOf" srcId="{3AFC852E-0FA4-415B-9E1E-53447946F975}" destId="{692B0949-8B54-4BCB-BE23-C37044EAD119}" srcOrd="10" destOrd="0" presId="urn:microsoft.com/office/officeart/2005/8/layout/list1"/>
    <dgm:cxn modelId="{8EEA5809-758B-44BB-801B-5B437A974902}" type="presParOf" srcId="{3AFC852E-0FA4-415B-9E1E-53447946F975}" destId="{AAA2AD36-5505-4463-895A-C3756B6DB365}" srcOrd="11" destOrd="0" presId="urn:microsoft.com/office/officeart/2005/8/layout/list1"/>
    <dgm:cxn modelId="{65644207-8366-4ACF-ABDF-8F1636B3915B}" type="presParOf" srcId="{3AFC852E-0FA4-415B-9E1E-53447946F975}" destId="{D99E23C5-64C0-49E7-86D0-5C43E6EB7E55}" srcOrd="12" destOrd="0" presId="urn:microsoft.com/office/officeart/2005/8/layout/list1"/>
    <dgm:cxn modelId="{94771394-DBC7-4F0A-9E44-3858B9CEC33F}" type="presParOf" srcId="{D99E23C5-64C0-49E7-86D0-5C43E6EB7E55}" destId="{731E3539-4DFC-4CAA-BC02-00DBC6012B5A}" srcOrd="0" destOrd="0" presId="urn:microsoft.com/office/officeart/2005/8/layout/list1"/>
    <dgm:cxn modelId="{DD503ECD-0C22-49D3-B824-F8C74897A85B}" type="presParOf" srcId="{D99E23C5-64C0-49E7-86D0-5C43E6EB7E55}" destId="{F222AC2C-0888-47AF-87EB-DACACAD915FB}" srcOrd="1" destOrd="0" presId="urn:microsoft.com/office/officeart/2005/8/layout/list1"/>
    <dgm:cxn modelId="{10FE4911-6A5B-4E31-B18B-656B31B5C367}" type="presParOf" srcId="{3AFC852E-0FA4-415B-9E1E-53447946F975}" destId="{3929F95E-7FA6-4752-AF01-03514D9D8073}" srcOrd="13" destOrd="0" presId="urn:microsoft.com/office/officeart/2005/8/layout/list1"/>
    <dgm:cxn modelId="{188D2B63-3E41-416E-9733-15D006F63AEE}" type="presParOf" srcId="{3AFC852E-0FA4-415B-9E1E-53447946F975}" destId="{B66EBCE8-F49D-469F-B96A-5C20A776130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947D1E-C46F-47AE-9E34-78C4AE5642B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209BCC66-EAF5-43B3-9AA6-2FD3427B076D}">
      <dgm:prSet phldrT="[文本]"/>
      <dgm:spPr/>
      <dgm:t>
        <a:bodyPr/>
        <a:lstStyle/>
        <a:p>
          <a:r>
            <a:rPr lang="zh-CN" altLang="en-US" dirty="0"/>
            <a:t>大数据内涵与现状</a:t>
          </a:r>
        </a:p>
      </dgm:t>
    </dgm:pt>
    <dgm:pt modelId="{9FC360CF-F3D4-463A-B7CC-DDCF6A688DE6}" type="parTrans" cxnId="{B5D70272-0300-42A6-8C30-68A4465DB9AE}">
      <dgm:prSet/>
      <dgm:spPr/>
      <dgm:t>
        <a:bodyPr/>
        <a:lstStyle/>
        <a:p>
          <a:endParaRPr lang="zh-CN" altLang="en-US"/>
        </a:p>
      </dgm:t>
    </dgm:pt>
    <dgm:pt modelId="{AE6658A7-898C-4A87-A830-234F6C22B450}" type="sibTrans" cxnId="{B5D70272-0300-42A6-8C30-68A4465DB9AE}">
      <dgm:prSet/>
      <dgm:spPr/>
      <dgm:t>
        <a:bodyPr/>
        <a:lstStyle/>
        <a:p>
          <a:endParaRPr lang="zh-CN" altLang="en-US"/>
        </a:p>
      </dgm:t>
    </dgm:pt>
    <dgm:pt modelId="{1CA5BEAC-513C-4F81-880A-6031F31CDAC5}">
      <dgm:prSet phldrT="[文本]"/>
      <dgm:spPr/>
      <dgm:t>
        <a:bodyPr/>
        <a:lstStyle/>
        <a:p>
          <a:r>
            <a:rPr lang="zh-CN" altLang="en-US" dirty="0"/>
            <a:t>大数据产业发展趋势</a:t>
          </a:r>
        </a:p>
      </dgm:t>
    </dgm:pt>
    <dgm:pt modelId="{05BF1F55-5B05-45CD-8D23-17583938EC7D}" type="parTrans" cxnId="{01FED9D7-E660-446C-A096-256009211ABC}">
      <dgm:prSet/>
      <dgm:spPr/>
      <dgm:t>
        <a:bodyPr/>
        <a:lstStyle/>
        <a:p>
          <a:endParaRPr lang="zh-CN" altLang="en-US"/>
        </a:p>
      </dgm:t>
    </dgm:pt>
    <dgm:pt modelId="{F1912A1A-F130-4288-9876-B07DBFBC4FBF}" type="sibTrans" cxnId="{01FED9D7-E660-446C-A096-256009211ABC}">
      <dgm:prSet/>
      <dgm:spPr/>
      <dgm:t>
        <a:bodyPr/>
        <a:lstStyle/>
        <a:p>
          <a:endParaRPr lang="zh-CN" altLang="en-US"/>
        </a:p>
      </dgm:t>
    </dgm:pt>
    <dgm:pt modelId="{9F73DFC4-0695-4C83-A67E-843A9ED07159}">
      <dgm:prSet phldrT="[文本]"/>
      <dgm:spPr/>
      <dgm:t>
        <a:bodyPr/>
        <a:lstStyle/>
        <a:p>
          <a:r>
            <a:rPr lang="zh-CN" altLang="en-US" dirty="0"/>
            <a:t>大数据软件与平台</a:t>
          </a:r>
        </a:p>
      </dgm:t>
    </dgm:pt>
    <dgm:pt modelId="{310F7955-1F05-49AF-BAB4-814F70DCF85B}" type="parTrans" cxnId="{22FA4985-7600-44FA-82CA-8CF4C619CF00}">
      <dgm:prSet/>
      <dgm:spPr/>
      <dgm:t>
        <a:bodyPr/>
        <a:lstStyle/>
        <a:p>
          <a:endParaRPr lang="zh-CN" altLang="en-US"/>
        </a:p>
      </dgm:t>
    </dgm:pt>
    <dgm:pt modelId="{8EA79D9E-9D89-4A46-A692-A9D50B8D0D3B}" type="sibTrans" cxnId="{22FA4985-7600-44FA-82CA-8CF4C619CF00}">
      <dgm:prSet/>
      <dgm:spPr/>
      <dgm:t>
        <a:bodyPr/>
        <a:lstStyle/>
        <a:p>
          <a:endParaRPr lang="zh-CN" altLang="en-US"/>
        </a:p>
      </dgm:t>
    </dgm:pt>
    <dgm:pt modelId="{51C2C1F7-ACAF-4E02-9C30-023900588B6E}">
      <dgm:prSet phldrT="[文本]"/>
      <dgm:spPr/>
      <dgm:t>
        <a:bodyPr/>
        <a:lstStyle/>
        <a:p>
          <a:r>
            <a:rPr lang="zh-CN" altLang="en-US" dirty="0">
              <a:solidFill>
                <a:srgbClr val="FFFF00"/>
              </a:solidFill>
            </a:rPr>
            <a:t>大数据分析与应用案例</a:t>
          </a:r>
        </a:p>
      </dgm:t>
    </dgm:pt>
    <dgm:pt modelId="{ADD4EA07-A91F-4EA1-A0EC-CD3F298D6FAE}" type="parTrans" cxnId="{4989C875-1D35-4749-820C-8E1B45FCD84A}">
      <dgm:prSet/>
      <dgm:spPr/>
      <dgm:t>
        <a:bodyPr/>
        <a:lstStyle/>
        <a:p>
          <a:endParaRPr lang="zh-CN" altLang="en-US"/>
        </a:p>
      </dgm:t>
    </dgm:pt>
    <dgm:pt modelId="{DBA2F571-A3A3-40B8-92BB-FC2D11BDF987}" type="sibTrans" cxnId="{4989C875-1D35-4749-820C-8E1B45FCD84A}">
      <dgm:prSet/>
      <dgm:spPr/>
      <dgm:t>
        <a:bodyPr/>
        <a:lstStyle/>
        <a:p>
          <a:endParaRPr lang="zh-CN" altLang="en-US"/>
        </a:p>
      </dgm:t>
    </dgm:pt>
    <dgm:pt modelId="{3AFC852E-0FA4-415B-9E1E-53447946F975}" type="pres">
      <dgm:prSet presAssocID="{07947D1E-C46F-47AE-9E34-78C4AE5642B1}" presName="linear" presStyleCnt="0">
        <dgm:presLayoutVars>
          <dgm:dir/>
          <dgm:animLvl val="lvl"/>
          <dgm:resizeHandles val="exact"/>
        </dgm:presLayoutVars>
      </dgm:prSet>
      <dgm:spPr/>
    </dgm:pt>
    <dgm:pt modelId="{5AB7B827-8C47-42AF-B37F-C5E72800A6A6}" type="pres">
      <dgm:prSet presAssocID="{209BCC66-EAF5-43B3-9AA6-2FD3427B076D}" presName="parentLin" presStyleCnt="0"/>
      <dgm:spPr/>
    </dgm:pt>
    <dgm:pt modelId="{2BD79A47-764D-4F73-8DE9-9F7A9E05FEF5}" type="pres">
      <dgm:prSet presAssocID="{209BCC66-EAF5-43B3-9AA6-2FD3427B076D}" presName="parentLeftMargin" presStyleLbl="node1" presStyleIdx="0" presStyleCnt="4"/>
      <dgm:spPr/>
    </dgm:pt>
    <dgm:pt modelId="{9479F240-E134-4931-8FFC-9B0F30390655}" type="pres">
      <dgm:prSet presAssocID="{209BCC66-EAF5-43B3-9AA6-2FD3427B076D}" presName="parentText" presStyleLbl="node1" presStyleIdx="0" presStyleCnt="4">
        <dgm:presLayoutVars>
          <dgm:chMax val="0"/>
          <dgm:bulletEnabled val="1"/>
        </dgm:presLayoutVars>
      </dgm:prSet>
      <dgm:spPr/>
    </dgm:pt>
    <dgm:pt modelId="{2C7631DC-9544-482B-95FA-69A8BBD48DCB}" type="pres">
      <dgm:prSet presAssocID="{209BCC66-EAF5-43B3-9AA6-2FD3427B076D}" presName="negativeSpace" presStyleCnt="0"/>
      <dgm:spPr/>
    </dgm:pt>
    <dgm:pt modelId="{89F3BD69-3513-4745-ACC9-8C65148BF8C7}" type="pres">
      <dgm:prSet presAssocID="{209BCC66-EAF5-43B3-9AA6-2FD3427B076D}" presName="childText" presStyleLbl="conFgAcc1" presStyleIdx="0" presStyleCnt="4">
        <dgm:presLayoutVars>
          <dgm:bulletEnabled val="1"/>
        </dgm:presLayoutVars>
      </dgm:prSet>
      <dgm:spPr/>
    </dgm:pt>
    <dgm:pt modelId="{719E0E99-FBF3-40AC-BCB2-EAF849403817}" type="pres">
      <dgm:prSet presAssocID="{AE6658A7-898C-4A87-A830-234F6C22B450}" presName="spaceBetweenRectangles" presStyleCnt="0"/>
      <dgm:spPr/>
    </dgm:pt>
    <dgm:pt modelId="{BE5D3CBE-4E8F-49F0-9839-288F5CAA6DE7}" type="pres">
      <dgm:prSet presAssocID="{1CA5BEAC-513C-4F81-880A-6031F31CDAC5}" presName="parentLin" presStyleCnt="0"/>
      <dgm:spPr/>
    </dgm:pt>
    <dgm:pt modelId="{6EB26679-A048-44A9-B851-BE74554A04B8}" type="pres">
      <dgm:prSet presAssocID="{1CA5BEAC-513C-4F81-880A-6031F31CDAC5}" presName="parentLeftMargin" presStyleLbl="node1" presStyleIdx="0" presStyleCnt="4"/>
      <dgm:spPr/>
    </dgm:pt>
    <dgm:pt modelId="{CF252BC1-2E49-46DB-B9CC-B1AAF68BDF26}" type="pres">
      <dgm:prSet presAssocID="{1CA5BEAC-513C-4F81-880A-6031F31CDAC5}" presName="parentText" presStyleLbl="node1" presStyleIdx="1" presStyleCnt="4">
        <dgm:presLayoutVars>
          <dgm:chMax val="0"/>
          <dgm:bulletEnabled val="1"/>
        </dgm:presLayoutVars>
      </dgm:prSet>
      <dgm:spPr/>
    </dgm:pt>
    <dgm:pt modelId="{43256CA4-44FD-4129-9562-EC9CC4C99F90}" type="pres">
      <dgm:prSet presAssocID="{1CA5BEAC-513C-4F81-880A-6031F31CDAC5}" presName="negativeSpace" presStyleCnt="0"/>
      <dgm:spPr/>
    </dgm:pt>
    <dgm:pt modelId="{CDEBD3AF-E396-4A81-9193-8B92F133788B}" type="pres">
      <dgm:prSet presAssocID="{1CA5BEAC-513C-4F81-880A-6031F31CDAC5}" presName="childText" presStyleLbl="conFgAcc1" presStyleIdx="1" presStyleCnt="4">
        <dgm:presLayoutVars>
          <dgm:bulletEnabled val="1"/>
        </dgm:presLayoutVars>
      </dgm:prSet>
      <dgm:spPr/>
    </dgm:pt>
    <dgm:pt modelId="{D48DECBD-B107-4B4E-97D8-C63FD59CCB59}" type="pres">
      <dgm:prSet presAssocID="{F1912A1A-F130-4288-9876-B07DBFBC4FBF}" presName="spaceBetweenRectangles" presStyleCnt="0"/>
      <dgm:spPr/>
    </dgm:pt>
    <dgm:pt modelId="{53CE744B-8BF4-4944-9515-12597122DAEB}" type="pres">
      <dgm:prSet presAssocID="{9F73DFC4-0695-4C83-A67E-843A9ED07159}" presName="parentLin" presStyleCnt="0"/>
      <dgm:spPr/>
    </dgm:pt>
    <dgm:pt modelId="{08EC87D3-3B3C-432B-A3EA-21E9545041BB}" type="pres">
      <dgm:prSet presAssocID="{9F73DFC4-0695-4C83-A67E-843A9ED07159}" presName="parentLeftMargin" presStyleLbl="node1" presStyleIdx="1" presStyleCnt="4"/>
      <dgm:spPr/>
    </dgm:pt>
    <dgm:pt modelId="{B366D943-8841-4437-A2A3-503183DBAB36}" type="pres">
      <dgm:prSet presAssocID="{9F73DFC4-0695-4C83-A67E-843A9ED07159}" presName="parentText" presStyleLbl="node1" presStyleIdx="2" presStyleCnt="4">
        <dgm:presLayoutVars>
          <dgm:chMax val="0"/>
          <dgm:bulletEnabled val="1"/>
        </dgm:presLayoutVars>
      </dgm:prSet>
      <dgm:spPr/>
    </dgm:pt>
    <dgm:pt modelId="{E152D639-C21D-46A0-AF6E-91D17849F88C}" type="pres">
      <dgm:prSet presAssocID="{9F73DFC4-0695-4C83-A67E-843A9ED07159}" presName="negativeSpace" presStyleCnt="0"/>
      <dgm:spPr/>
    </dgm:pt>
    <dgm:pt modelId="{692B0949-8B54-4BCB-BE23-C37044EAD119}" type="pres">
      <dgm:prSet presAssocID="{9F73DFC4-0695-4C83-A67E-843A9ED07159}" presName="childText" presStyleLbl="conFgAcc1" presStyleIdx="2" presStyleCnt="4">
        <dgm:presLayoutVars>
          <dgm:bulletEnabled val="1"/>
        </dgm:presLayoutVars>
      </dgm:prSet>
      <dgm:spPr/>
    </dgm:pt>
    <dgm:pt modelId="{AAA2AD36-5505-4463-895A-C3756B6DB365}" type="pres">
      <dgm:prSet presAssocID="{8EA79D9E-9D89-4A46-A692-A9D50B8D0D3B}" presName="spaceBetweenRectangles" presStyleCnt="0"/>
      <dgm:spPr/>
    </dgm:pt>
    <dgm:pt modelId="{D99E23C5-64C0-49E7-86D0-5C43E6EB7E55}" type="pres">
      <dgm:prSet presAssocID="{51C2C1F7-ACAF-4E02-9C30-023900588B6E}" presName="parentLin" presStyleCnt="0"/>
      <dgm:spPr/>
    </dgm:pt>
    <dgm:pt modelId="{731E3539-4DFC-4CAA-BC02-00DBC6012B5A}" type="pres">
      <dgm:prSet presAssocID="{51C2C1F7-ACAF-4E02-9C30-023900588B6E}" presName="parentLeftMargin" presStyleLbl="node1" presStyleIdx="2" presStyleCnt="4"/>
      <dgm:spPr/>
    </dgm:pt>
    <dgm:pt modelId="{F222AC2C-0888-47AF-87EB-DACACAD915FB}" type="pres">
      <dgm:prSet presAssocID="{51C2C1F7-ACAF-4E02-9C30-023900588B6E}" presName="parentText" presStyleLbl="node1" presStyleIdx="3" presStyleCnt="4">
        <dgm:presLayoutVars>
          <dgm:chMax val="0"/>
          <dgm:bulletEnabled val="1"/>
        </dgm:presLayoutVars>
      </dgm:prSet>
      <dgm:spPr/>
    </dgm:pt>
    <dgm:pt modelId="{3929F95E-7FA6-4752-AF01-03514D9D8073}" type="pres">
      <dgm:prSet presAssocID="{51C2C1F7-ACAF-4E02-9C30-023900588B6E}" presName="negativeSpace" presStyleCnt="0"/>
      <dgm:spPr/>
    </dgm:pt>
    <dgm:pt modelId="{B66EBCE8-F49D-469F-B96A-5C20A776130D}" type="pres">
      <dgm:prSet presAssocID="{51C2C1F7-ACAF-4E02-9C30-023900588B6E}" presName="childText" presStyleLbl="conFgAcc1" presStyleIdx="3" presStyleCnt="4">
        <dgm:presLayoutVars>
          <dgm:bulletEnabled val="1"/>
        </dgm:presLayoutVars>
      </dgm:prSet>
      <dgm:spPr/>
    </dgm:pt>
  </dgm:ptLst>
  <dgm:cxnLst>
    <dgm:cxn modelId="{1E1F1404-878B-4F67-8D56-7E0C381FCAFC}" type="presOf" srcId="{51C2C1F7-ACAF-4E02-9C30-023900588B6E}" destId="{F222AC2C-0888-47AF-87EB-DACACAD915FB}" srcOrd="1" destOrd="0" presId="urn:microsoft.com/office/officeart/2005/8/layout/list1"/>
    <dgm:cxn modelId="{4EF3090D-EE03-4A70-9EF4-89DAE6D3DACE}" type="presOf" srcId="{1CA5BEAC-513C-4F81-880A-6031F31CDAC5}" destId="{CF252BC1-2E49-46DB-B9CC-B1AAF68BDF26}" srcOrd="1" destOrd="0" presId="urn:microsoft.com/office/officeart/2005/8/layout/list1"/>
    <dgm:cxn modelId="{788B620F-3711-46AB-9363-9E5C9235842C}" type="presOf" srcId="{1CA5BEAC-513C-4F81-880A-6031F31CDAC5}" destId="{6EB26679-A048-44A9-B851-BE74554A04B8}" srcOrd="0" destOrd="0" presId="urn:microsoft.com/office/officeart/2005/8/layout/list1"/>
    <dgm:cxn modelId="{010F092B-7201-4374-AB58-EA5E861E9AE8}" type="presOf" srcId="{209BCC66-EAF5-43B3-9AA6-2FD3427B076D}" destId="{9479F240-E134-4931-8FFC-9B0F30390655}" srcOrd="1" destOrd="0" presId="urn:microsoft.com/office/officeart/2005/8/layout/list1"/>
    <dgm:cxn modelId="{5A949B35-5363-4CE1-A387-3F002840A295}" type="presOf" srcId="{07947D1E-C46F-47AE-9E34-78C4AE5642B1}" destId="{3AFC852E-0FA4-415B-9E1E-53447946F975}" srcOrd="0" destOrd="0" presId="urn:microsoft.com/office/officeart/2005/8/layout/list1"/>
    <dgm:cxn modelId="{76DAB270-A6A9-4578-A4E7-E4F6DF5919E3}" type="presOf" srcId="{51C2C1F7-ACAF-4E02-9C30-023900588B6E}" destId="{731E3539-4DFC-4CAA-BC02-00DBC6012B5A}" srcOrd="0" destOrd="0" presId="urn:microsoft.com/office/officeart/2005/8/layout/list1"/>
    <dgm:cxn modelId="{B5D70272-0300-42A6-8C30-68A4465DB9AE}" srcId="{07947D1E-C46F-47AE-9E34-78C4AE5642B1}" destId="{209BCC66-EAF5-43B3-9AA6-2FD3427B076D}" srcOrd="0" destOrd="0" parTransId="{9FC360CF-F3D4-463A-B7CC-DDCF6A688DE6}" sibTransId="{AE6658A7-898C-4A87-A830-234F6C22B450}"/>
    <dgm:cxn modelId="{4989C875-1D35-4749-820C-8E1B45FCD84A}" srcId="{07947D1E-C46F-47AE-9E34-78C4AE5642B1}" destId="{51C2C1F7-ACAF-4E02-9C30-023900588B6E}" srcOrd="3" destOrd="0" parTransId="{ADD4EA07-A91F-4EA1-A0EC-CD3F298D6FAE}" sibTransId="{DBA2F571-A3A3-40B8-92BB-FC2D11BDF987}"/>
    <dgm:cxn modelId="{A74B587B-D017-4240-9DEE-44E20463978D}" type="presOf" srcId="{9F73DFC4-0695-4C83-A67E-843A9ED07159}" destId="{08EC87D3-3B3C-432B-A3EA-21E9545041BB}" srcOrd="0" destOrd="0" presId="urn:microsoft.com/office/officeart/2005/8/layout/list1"/>
    <dgm:cxn modelId="{22FA4985-7600-44FA-82CA-8CF4C619CF00}" srcId="{07947D1E-C46F-47AE-9E34-78C4AE5642B1}" destId="{9F73DFC4-0695-4C83-A67E-843A9ED07159}" srcOrd="2" destOrd="0" parTransId="{310F7955-1F05-49AF-BAB4-814F70DCF85B}" sibTransId="{8EA79D9E-9D89-4A46-A692-A9D50B8D0D3B}"/>
    <dgm:cxn modelId="{01FED9D7-E660-446C-A096-256009211ABC}" srcId="{07947D1E-C46F-47AE-9E34-78C4AE5642B1}" destId="{1CA5BEAC-513C-4F81-880A-6031F31CDAC5}" srcOrd="1" destOrd="0" parTransId="{05BF1F55-5B05-45CD-8D23-17583938EC7D}" sibTransId="{F1912A1A-F130-4288-9876-B07DBFBC4FBF}"/>
    <dgm:cxn modelId="{48664FE4-6627-4404-A619-CE9FBF7D0031}" type="presOf" srcId="{9F73DFC4-0695-4C83-A67E-843A9ED07159}" destId="{B366D943-8841-4437-A2A3-503183DBAB36}" srcOrd="1" destOrd="0" presId="urn:microsoft.com/office/officeart/2005/8/layout/list1"/>
    <dgm:cxn modelId="{0177B2E4-BE71-4E71-9048-3FB55BF0957A}" type="presOf" srcId="{209BCC66-EAF5-43B3-9AA6-2FD3427B076D}" destId="{2BD79A47-764D-4F73-8DE9-9F7A9E05FEF5}" srcOrd="0" destOrd="0" presId="urn:microsoft.com/office/officeart/2005/8/layout/list1"/>
    <dgm:cxn modelId="{C2EBAA0C-994C-4838-BC3E-78F96CCD2348}" type="presParOf" srcId="{3AFC852E-0FA4-415B-9E1E-53447946F975}" destId="{5AB7B827-8C47-42AF-B37F-C5E72800A6A6}" srcOrd="0" destOrd="0" presId="urn:microsoft.com/office/officeart/2005/8/layout/list1"/>
    <dgm:cxn modelId="{9A699004-BC6D-41DD-9F41-23E23C41B23F}" type="presParOf" srcId="{5AB7B827-8C47-42AF-B37F-C5E72800A6A6}" destId="{2BD79A47-764D-4F73-8DE9-9F7A9E05FEF5}" srcOrd="0" destOrd="0" presId="urn:microsoft.com/office/officeart/2005/8/layout/list1"/>
    <dgm:cxn modelId="{BEE1C8AA-7636-4CBD-AEBE-249E2379611F}" type="presParOf" srcId="{5AB7B827-8C47-42AF-B37F-C5E72800A6A6}" destId="{9479F240-E134-4931-8FFC-9B0F30390655}" srcOrd="1" destOrd="0" presId="urn:microsoft.com/office/officeart/2005/8/layout/list1"/>
    <dgm:cxn modelId="{1A5803F3-4028-4C6E-83D8-B6C699E89F91}" type="presParOf" srcId="{3AFC852E-0FA4-415B-9E1E-53447946F975}" destId="{2C7631DC-9544-482B-95FA-69A8BBD48DCB}" srcOrd="1" destOrd="0" presId="urn:microsoft.com/office/officeart/2005/8/layout/list1"/>
    <dgm:cxn modelId="{B64D58B9-E541-4E6C-8B8A-F1E273F4E5C7}" type="presParOf" srcId="{3AFC852E-0FA4-415B-9E1E-53447946F975}" destId="{89F3BD69-3513-4745-ACC9-8C65148BF8C7}" srcOrd="2" destOrd="0" presId="urn:microsoft.com/office/officeart/2005/8/layout/list1"/>
    <dgm:cxn modelId="{2B577345-5AF7-468C-B468-30DED2E00619}" type="presParOf" srcId="{3AFC852E-0FA4-415B-9E1E-53447946F975}" destId="{719E0E99-FBF3-40AC-BCB2-EAF849403817}" srcOrd="3" destOrd="0" presId="urn:microsoft.com/office/officeart/2005/8/layout/list1"/>
    <dgm:cxn modelId="{FC05247B-DF7C-48B0-A5C2-D082E0C942BB}" type="presParOf" srcId="{3AFC852E-0FA4-415B-9E1E-53447946F975}" destId="{BE5D3CBE-4E8F-49F0-9839-288F5CAA6DE7}" srcOrd="4" destOrd="0" presId="urn:microsoft.com/office/officeart/2005/8/layout/list1"/>
    <dgm:cxn modelId="{86641735-1154-4391-8142-DF293E907ACA}" type="presParOf" srcId="{BE5D3CBE-4E8F-49F0-9839-288F5CAA6DE7}" destId="{6EB26679-A048-44A9-B851-BE74554A04B8}" srcOrd="0" destOrd="0" presId="urn:microsoft.com/office/officeart/2005/8/layout/list1"/>
    <dgm:cxn modelId="{B2158EA3-065C-4FA0-BDAA-D7D562942AF5}" type="presParOf" srcId="{BE5D3CBE-4E8F-49F0-9839-288F5CAA6DE7}" destId="{CF252BC1-2E49-46DB-B9CC-B1AAF68BDF26}" srcOrd="1" destOrd="0" presId="urn:microsoft.com/office/officeart/2005/8/layout/list1"/>
    <dgm:cxn modelId="{7279621B-DECD-4ADE-A2F8-F77014BF8008}" type="presParOf" srcId="{3AFC852E-0FA4-415B-9E1E-53447946F975}" destId="{43256CA4-44FD-4129-9562-EC9CC4C99F90}" srcOrd="5" destOrd="0" presId="urn:microsoft.com/office/officeart/2005/8/layout/list1"/>
    <dgm:cxn modelId="{AE5332ED-C430-4DA9-A331-EA233EC9AA52}" type="presParOf" srcId="{3AFC852E-0FA4-415B-9E1E-53447946F975}" destId="{CDEBD3AF-E396-4A81-9193-8B92F133788B}" srcOrd="6" destOrd="0" presId="urn:microsoft.com/office/officeart/2005/8/layout/list1"/>
    <dgm:cxn modelId="{D87FBC1D-4FEE-4EA1-9544-0B355708A621}" type="presParOf" srcId="{3AFC852E-0FA4-415B-9E1E-53447946F975}" destId="{D48DECBD-B107-4B4E-97D8-C63FD59CCB59}" srcOrd="7" destOrd="0" presId="urn:microsoft.com/office/officeart/2005/8/layout/list1"/>
    <dgm:cxn modelId="{D503F92E-EAC1-4240-B672-6FA086E9B983}" type="presParOf" srcId="{3AFC852E-0FA4-415B-9E1E-53447946F975}" destId="{53CE744B-8BF4-4944-9515-12597122DAEB}" srcOrd="8" destOrd="0" presId="urn:microsoft.com/office/officeart/2005/8/layout/list1"/>
    <dgm:cxn modelId="{802826CA-7916-4070-8CB5-6E88EADED60B}" type="presParOf" srcId="{53CE744B-8BF4-4944-9515-12597122DAEB}" destId="{08EC87D3-3B3C-432B-A3EA-21E9545041BB}" srcOrd="0" destOrd="0" presId="urn:microsoft.com/office/officeart/2005/8/layout/list1"/>
    <dgm:cxn modelId="{BCFF3230-621E-4CCD-8CAE-5211261F2D9F}" type="presParOf" srcId="{53CE744B-8BF4-4944-9515-12597122DAEB}" destId="{B366D943-8841-4437-A2A3-503183DBAB36}" srcOrd="1" destOrd="0" presId="urn:microsoft.com/office/officeart/2005/8/layout/list1"/>
    <dgm:cxn modelId="{1432757B-464D-4524-8BB5-04097705175F}" type="presParOf" srcId="{3AFC852E-0FA4-415B-9E1E-53447946F975}" destId="{E152D639-C21D-46A0-AF6E-91D17849F88C}" srcOrd="9" destOrd="0" presId="urn:microsoft.com/office/officeart/2005/8/layout/list1"/>
    <dgm:cxn modelId="{EA9A8CFB-5D6C-4E58-9387-047DD95E6232}" type="presParOf" srcId="{3AFC852E-0FA4-415B-9E1E-53447946F975}" destId="{692B0949-8B54-4BCB-BE23-C37044EAD119}" srcOrd="10" destOrd="0" presId="urn:microsoft.com/office/officeart/2005/8/layout/list1"/>
    <dgm:cxn modelId="{8EEA5809-758B-44BB-801B-5B437A974902}" type="presParOf" srcId="{3AFC852E-0FA4-415B-9E1E-53447946F975}" destId="{AAA2AD36-5505-4463-895A-C3756B6DB365}" srcOrd="11" destOrd="0" presId="urn:microsoft.com/office/officeart/2005/8/layout/list1"/>
    <dgm:cxn modelId="{65644207-8366-4ACF-ABDF-8F1636B3915B}" type="presParOf" srcId="{3AFC852E-0FA4-415B-9E1E-53447946F975}" destId="{D99E23C5-64C0-49E7-86D0-5C43E6EB7E55}" srcOrd="12" destOrd="0" presId="urn:microsoft.com/office/officeart/2005/8/layout/list1"/>
    <dgm:cxn modelId="{94771394-DBC7-4F0A-9E44-3858B9CEC33F}" type="presParOf" srcId="{D99E23C5-64C0-49E7-86D0-5C43E6EB7E55}" destId="{731E3539-4DFC-4CAA-BC02-00DBC6012B5A}" srcOrd="0" destOrd="0" presId="urn:microsoft.com/office/officeart/2005/8/layout/list1"/>
    <dgm:cxn modelId="{DD503ECD-0C22-49D3-B824-F8C74897A85B}" type="presParOf" srcId="{D99E23C5-64C0-49E7-86D0-5C43E6EB7E55}" destId="{F222AC2C-0888-47AF-87EB-DACACAD915FB}" srcOrd="1" destOrd="0" presId="urn:microsoft.com/office/officeart/2005/8/layout/list1"/>
    <dgm:cxn modelId="{10FE4911-6A5B-4E31-B18B-656B31B5C367}" type="presParOf" srcId="{3AFC852E-0FA4-415B-9E1E-53447946F975}" destId="{3929F95E-7FA6-4752-AF01-03514D9D8073}" srcOrd="13" destOrd="0" presId="urn:microsoft.com/office/officeart/2005/8/layout/list1"/>
    <dgm:cxn modelId="{188D2B63-3E41-416E-9733-15D006F63AEE}" type="presParOf" srcId="{3AFC852E-0FA4-415B-9E1E-53447946F975}" destId="{B66EBCE8-F49D-469F-B96A-5C20A776130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BD69-3513-4745-ACC9-8C65148BF8C7}">
      <dsp:nvSpPr>
        <dsp:cNvPr id="0" name=""/>
        <dsp:cNvSpPr/>
      </dsp:nvSpPr>
      <dsp:spPr>
        <a:xfrm>
          <a:off x="0" y="34702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9F240-E134-4931-8FFC-9B0F30390655}">
      <dsp:nvSpPr>
        <dsp:cNvPr id="0" name=""/>
        <dsp:cNvSpPr/>
      </dsp:nvSpPr>
      <dsp:spPr>
        <a:xfrm>
          <a:off x="304800" y="753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solidFill>
                <a:srgbClr val="FFFF00"/>
              </a:solidFill>
            </a:rPr>
            <a:t>大数据内涵与现状</a:t>
          </a:r>
        </a:p>
      </dsp:txBody>
      <dsp:txXfrm>
        <a:off x="337944" y="40683"/>
        <a:ext cx="4200912" cy="612672"/>
      </dsp:txXfrm>
    </dsp:sp>
    <dsp:sp modelId="{CDEBD3AF-E396-4A81-9193-8B92F133788B}">
      <dsp:nvSpPr>
        <dsp:cNvPr id="0" name=""/>
        <dsp:cNvSpPr/>
      </dsp:nvSpPr>
      <dsp:spPr>
        <a:xfrm>
          <a:off x="0" y="139030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252BC1-2E49-46DB-B9CC-B1AAF68BDF26}">
      <dsp:nvSpPr>
        <dsp:cNvPr id="0" name=""/>
        <dsp:cNvSpPr/>
      </dsp:nvSpPr>
      <dsp:spPr>
        <a:xfrm>
          <a:off x="304800" y="105081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大数据产业发展趋势</a:t>
          </a:r>
        </a:p>
      </dsp:txBody>
      <dsp:txXfrm>
        <a:off x="337944" y="1083963"/>
        <a:ext cx="4200912" cy="612672"/>
      </dsp:txXfrm>
    </dsp:sp>
    <dsp:sp modelId="{692B0949-8B54-4BCB-BE23-C37044EAD119}">
      <dsp:nvSpPr>
        <dsp:cNvPr id="0" name=""/>
        <dsp:cNvSpPr/>
      </dsp:nvSpPr>
      <dsp:spPr>
        <a:xfrm>
          <a:off x="0" y="243358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66D943-8841-4437-A2A3-503183DBAB36}">
      <dsp:nvSpPr>
        <dsp:cNvPr id="0" name=""/>
        <dsp:cNvSpPr/>
      </dsp:nvSpPr>
      <dsp:spPr>
        <a:xfrm>
          <a:off x="304800" y="209410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大数据软件与平台</a:t>
          </a:r>
        </a:p>
      </dsp:txBody>
      <dsp:txXfrm>
        <a:off x="337944" y="2127244"/>
        <a:ext cx="4200912" cy="612672"/>
      </dsp:txXfrm>
    </dsp:sp>
    <dsp:sp modelId="{B66EBCE8-F49D-469F-B96A-5C20A776130D}">
      <dsp:nvSpPr>
        <dsp:cNvPr id="0" name=""/>
        <dsp:cNvSpPr/>
      </dsp:nvSpPr>
      <dsp:spPr>
        <a:xfrm>
          <a:off x="0" y="347686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22AC2C-0888-47AF-87EB-DACACAD915FB}">
      <dsp:nvSpPr>
        <dsp:cNvPr id="0" name=""/>
        <dsp:cNvSpPr/>
      </dsp:nvSpPr>
      <dsp:spPr>
        <a:xfrm>
          <a:off x="304800" y="313738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大数据分析与应用案例</a:t>
          </a:r>
        </a:p>
      </dsp:txBody>
      <dsp:txXfrm>
        <a:off x="337944" y="3170524"/>
        <a:ext cx="4200912"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6C17-B0CE-4725-A602-FBFCA739422E}">
      <dsp:nvSpPr>
        <dsp:cNvPr id="0" name=""/>
        <dsp:cNvSpPr/>
      </dsp:nvSpPr>
      <dsp:spPr>
        <a:xfrm>
          <a:off x="1601496" y="682268"/>
          <a:ext cx="1699686" cy="169968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大数据</a:t>
          </a:r>
        </a:p>
      </dsp:txBody>
      <dsp:txXfrm>
        <a:off x="1850409" y="931181"/>
        <a:ext cx="1201860" cy="1201860"/>
      </dsp:txXfrm>
    </dsp:sp>
    <dsp:sp modelId="{210C3B70-0896-4D6A-9346-B2C6F1DD98C7}">
      <dsp:nvSpPr>
        <dsp:cNvPr id="0" name=""/>
        <dsp:cNvSpPr/>
      </dsp:nvSpPr>
      <dsp:spPr>
        <a:xfrm>
          <a:off x="2026417" y="303"/>
          <a:ext cx="849843" cy="849843"/>
        </a:xfrm>
        <a:prstGeom prst="ellipse">
          <a:avLst/>
        </a:prstGeom>
        <a:solidFill>
          <a:schemeClr val="accent3">
            <a:alpha val="50000"/>
            <a:hueOff val="2250480"/>
            <a:satOff val="203"/>
            <a:lumOff val="-21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容量大</a:t>
          </a:r>
        </a:p>
      </dsp:txBody>
      <dsp:txXfrm>
        <a:off x="2150874" y="124760"/>
        <a:ext cx="600929" cy="600929"/>
      </dsp:txXfrm>
    </dsp:sp>
    <dsp:sp modelId="{A906841B-CCD8-4306-92B3-AF3F549BB644}">
      <dsp:nvSpPr>
        <dsp:cNvPr id="0" name=""/>
        <dsp:cNvSpPr/>
      </dsp:nvSpPr>
      <dsp:spPr>
        <a:xfrm>
          <a:off x="3133304" y="1107190"/>
          <a:ext cx="849843" cy="849843"/>
        </a:xfrm>
        <a:prstGeom prst="ellipse">
          <a:avLst/>
        </a:prstGeom>
        <a:solidFill>
          <a:schemeClr val="accent3">
            <a:alpha val="50000"/>
            <a:hueOff val="4500961"/>
            <a:satOff val="407"/>
            <a:lumOff val="-43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类型多</a:t>
          </a:r>
        </a:p>
      </dsp:txBody>
      <dsp:txXfrm>
        <a:off x="3257761" y="1231647"/>
        <a:ext cx="600929" cy="600929"/>
      </dsp:txXfrm>
    </dsp:sp>
    <dsp:sp modelId="{48197449-992F-44AF-9CEB-DBEC8887FBA8}">
      <dsp:nvSpPr>
        <dsp:cNvPr id="0" name=""/>
        <dsp:cNvSpPr/>
      </dsp:nvSpPr>
      <dsp:spPr>
        <a:xfrm>
          <a:off x="2026417" y="2214077"/>
          <a:ext cx="849843" cy="849843"/>
        </a:xfrm>
        <a:prstGeom prst="ellipse">
          <a:avLst/>
        </a:prstGeom>
        <a:solidFill>
          <a:schemeClr val="accent3">
            <a:alpha val="50000"/>
            <a:hueOff val="6751441"/>
            <a:satOff val="610"/>
            <a:lumOff val="-6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速度快</a:t>
          </a:r>
        </a:p>
      </dsp:txBody>
      <dsp:txXfrm>
        <a:off x="2150874" y="2338534"/>
        <a:ext cx="600929" cy="600929"/>
      </dsp:txXfrm>
    </dsp:sp>
    <dsp:sp modelId="{92A08F07-DEF9-46E3-91F4-B7D8831F54AC}">
      <dsp:nvSpPr>
        <dsp:cNvPr id="0" name=""/>
        <dsp:cNvSpPr/>
      </dsp:nvSpPr>
      <dsp:spPr>
        <a:xfrm>
          <a:off x="919530" y="1107190"/>
          <a:ext cx="849843" cy="849843"/>
        </a:xfrm>
        <a:prstGeom prst="ellipse">
          <a:avLst/>
        </a:prstGeom>
        <a:solidFill>
          <a:schemeClr val="accent3">
            <a:alpha val="50000"/>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密度低</a:t>
          </a:r>
        </a:p>
      </dsp:txBody>
      <dsp:txXfrm>
        <a:off x="1043987" y="1231647"/>
        <a:ext cx="600929" cy="600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BD69-3513-4745-ACC9-8C65148BF8C7}">
      <dsp:nvSpPr>
        <dsp:cNvPr id="0" name=""/>
        <dsp:cNvSpPr/>
      </dsp:nvSpPr>
      <dsp:spPr>
        <a:xfrm>
          <a:off x="0" y="34702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9F240-E134-4931-8FFC-9B0F30390655}">
      <dsp:nvSpPr>
        <dsp:cNvPr id="0" name=""/>
        <dsp:cNvSpPr/>
      </dsp:nvSpPr>
      <dsp:spPr>
        <a:xfrm>
          <a:off x="304800" y="753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大数据内涵与现状</a:t>
          </a:r>
        </a:p>
      </dsp:txBody>
      <dsp:txXfrm>
        <a:off x="337944" y="40683"/>
        <a:ext cx="4200912" cy="612672"/>
      </dsp:txXfrm>
    </dsp:sp>
    <dsp:sp modelId="{CDEBD3AF-E396-4A81-9193-8B92F133788B}">
      <dsp:nvSpPr>
        <dsp:cNvPr id="0" name=""/>
        <dsp:cNvSpPr/>
      </dsp:nvSpPr>
      <dsp:spPr>
        <a:xfrm>
          <a:off x="0" y="139030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252BC1-2E49-46DB-B9CC-B1AAF68BDF26}">
      <dsp:nvSpPr>
        <dsp:cNvPr id="0" name=""/>
        <dsp:cNvSpPr/>
      </dsp:nvSpPr>
      <dsp:spPr>
        <a:xfrm>
          <a:off x="304800" y="105081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solidFill>
                <a:srgbClr val="FFFF00"/>
              </a:solidFill>
            </a:rPr>
            <a:t>大数据产业发展趋势</a:t>
          </a:r>
        </a:p>
      </dsp:txBody>
      <dsp:txXfrm>
        <a:off x="337944" y="1083963"/>
        <a:ext cx="4200912" cy="612672"/>
      </dsp:txXfrm>
    </dsp:sp>
    <dsp:sp modelId="{692B0949-8B54-4BCB-BE23-C37044EAD119}">
      <dsp:nvSpPr>
        <dsp:cNvPr id="0" name=""/>
        <dsp:cNvSpPr/>
      </dsp:nvSpPr>
      <dsp:spPr>
        <a:xfrm>
          <a:off x="0" y="243358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66D943-8841-4437-A2A3-503183DBAB36}">
      <dsp:nvSpPr>
        <dsp:cNvPr id="0" name=""/>
        <dsp:cNvSpPr/>
      </dsp:nvSpPr>
      <dsp:spPr>
        <a:xfrm>
          <a:off x="304800" y="209410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大数据软件与平台</a:t>
          </a:r>
        </a:p>
      </dsp:txBody>
      <dsp:txXfrm>
        <a:off x="337944" y="2127244"/>
        <a:ext cx="4200912" cy="612672"/>
      </dsp:txXfrm>
    </dsp:sp>
    <dsp:sp modelId="{B66EBCE8-F49D-469F-B96A-5C20A776130D}">
      <dsp:nvSpPr>
        <dsp:cNvPr id="0" name=""/>
        <dsp:cNvSpPr/>
      </dsp:nvSpPr>
      <dsp:spPr>
        <a:xfrm>
          <a:off x="0" y="347686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22AC2C-0888-47AF-87EB-DACACAD915FB}">
      <dsp:nvSpPr>
        <dsp:cNvPr id="0" name=""/>
        <dsp:cNvSpPr/>
      </dsp:nvSpPr>
      <dsp:spPr>
        <a:xfrm>
          <a:off x="304800" y="313738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大数据分析与应用案例</a:t>
          </a:r>
        </a:p>
      </dsp:txBody>
      <dsp:txXfrm>
        <a:off x="337944" y="3170524"/>
        <a:ext cx="4200912"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BD69-3513-4745-ACC9-8C65148BF8C7}">
      <dsp:nvSpPr>
        <dsp:cNvPr id="0" name=""/>
        <dsp:cNvSpPr/>
      </dsp:nvSpPr>
      <dsp:spPr>
        <a:xfrm>
          <a:off x="0" y="34702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9F240-E134-4931-8FFC-9B0F30390655}">
      <dsp:nvSpPr>
        <dsp:cNvPr id="0" name=""/>
        <dsp:cNvSpPr/>
      </dsp:nvSpPr>
      <dsp:spPr>
        <a:xfrm>
          <a:off x="304800" y="753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大数据内涵与现状</a:t>
          </a:r>
        </a:p>
      </dsp:txBody>
      <dsp:txXfrm>
        <a:off x="337944" y="40683"/>
        <a:ext cx="4200912" cy="612672"/>
      </dsp:txXfrm>
    </dsp:sp>
    <dsp:sp modelId="{CDEBD3AF-E396-4A81-9193-8B92F133788B}">
      <dsp:nvSpPr>
        <dsp:cNvPr id="0" name=""/>
        <dsp:cNvSpPr/>
      </dsp:nvSpPr>
      <dsp:spPr>
        <a:xfrm>
          <a:off x="0" y="139030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252BC1-2E49-46DB-B9CC-B1AAF68BDF26}">
      <dsp:nvSpPr>
        <dsp:cNvPr id="0" name=""/>
        <dsp:cNvSpPr/>
      </dsp:nvSpPr>
      <dsp:spPr>
        <a:xfrm>
          <a:off x="304800" y="105081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大数据产业发展趋势</a:t>
          </a:r>
        </a:p>
      </dsp:txBody>
      <dsp:txXfrm>
        <a:off x="337944" y="1083963"/>
        <a:ext cx="4200912" cy="612672"/>
      </dsp:txXfrm>
    </dsp:sp>
    <dsp:sp modelId="{692B0949-8B54-4BCB-BE23-C37044EAD119}">
      <dsp:nvSpPr>
        <dsp:cNvPr id="0" name=""/>
        <dsp:cNvSpPr/>
      </dsp:nvSpPr>
      <dsp:spPr>
        <a:xfrm>
          <a:off x="0" y="243358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66D943-8841-4437-A2A3-503183DBAB36}">
      <dsp:nvSpPr>
        <dsp:cNvPr id="0" name=""/>
        <dsp:cNvSpPr/>
      </dsp:nvSpPr>
      <dsp:spPr>
        <a:xfrm>
          <a:off x="304800" y="209410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solidFill>
                <a:srgbClr val="FFFF00"/>
              </a:solidFill>
            </a:rPr>
            <a:t>大数据软件与平台</a:t>
          </a:r>
        </a:p>
      </dsp:txBody>
      <dsp:txXfrm>
        <a:off x="337944" y="2127244"/>
        <a:ext cx="4200912" cy="612672"/>
      </dsp:txXfrm>
    </dsp:sp>
    <dsp:sp modelId="{B66EBCE8-F49D-469F-B96A-5C20A776130D}">
      <dsp:nvSpPr>
        <dsp:cNvPr id="0" name=""/>
        <dsp:cNvSpPr/>
      </dsp:nvSpPr>
      <dsp:spPr>
        <a:xfrm>
          <a:off x="0" y="347686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22AC2C-0888-47AF-87EB-DACACAD915FB}">
      <dsp:nvSpPr>
        <dsp:cNvPr id="0" name=""/>
        <dsp:cNvSpPr/>
      </dsp:nvSpPr>
      <dsp:spPr>
        <a:xfrm>
          <a:off x="304800" y="313738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大数据分析与应用案例</a:t>
          </a:r>
        </a:p>
      </dsp:txBody>
      <dsp:txXfrm>
        <a:off x="337944" y="3170524"/>
        <a:ext cx="4200912"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BD69-3513-4745-ACC9-8C65148BF8C7}">
      <dsp:nvSpPr>
        <dsp:cNvPr id="0" name=""/>
        <dsp:cNvSpPr/>
      </dsp:nvSpPr>
      <dsp:spPr>
        <a:xfrm>
          <a:off x="0" y="34702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9F240-E134-4931-8FFC-9B0F30390655}">
      <dsp:nvSpPr>
        <dsp:cNvPr id="0" name=""/>
        <dsp:cNvSpPr/>
      </dsp:nvSpPr>
      <dsp:spPr>
        <a:xfrm>
          <a:off x="304800" y="753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大数据内涵与现状</a:t>
          </a:r>
        </a:p>
      </dsp:txBody>
      <dsp:txXfrm>
        <a:off x="337944" y="40683"/>
        <a:ext cx="4200912" cy="612672"/>
      </dsp:txXfrm>
    </dsp:sp>
    <dsp:sp modelId="{CDEBD3AF-E396-4A81-9193-8B92F133788B}">
      <dsp:nvSpPr>
        <dsp:cNvPr id="0" name=""/>
        <dsp:cNvSpPr/>
      </dsp:nvSpPr>
      <dsp:spPr>
        <a:xfrm>
          <a:off x="0" y="139030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252BC1-2E49-46DB-B9CC-B1AAF68BDF26}">
      <dsp:nvSpPr>
        <dsp:cNvPr id="0" name=""/>
        <dsp:cNvSpPr/>
      </dsp:nvSpPr>
      <dsp:spPr>
        <a:xfrm>
          <a:off x="304800" y="1050819"/>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大数据产业发展趋势</a:t>
          </a:r>
        </a:p>
      </dsp:txBody>
      <dsp:txXfrm>
        <a:off x="337944" y="1083963"/>
        <a:ext cx="4200912" cy="612672"/>
      </dsp:txXfrm>
    </dsp:sp>
    <dsp:sp modelId="{692B0949-8B54-4BCB-BE23-C37044EAD119}">
      <dsp:nvSpPr>
        <dsp:cNvPr id="0" name=""/>
        <dsp:cNvSpPr/>
      </dsp:nvSpPr>
      <dsp:spPr>
        <a:xfrm>
          <a:off x="0" y="243358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66D943-8841-4437-A2A3-503183DBAB36}">
      <dsp:nvSpPr>
        <dsp:cNvPr id="0" name=""/>
        <dsp:cNvSpPr/>
      </dsp:nvSpPr>
      <dsp:spPr>
        <a:xfrm>
          <a:off x="304800" y="209410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大数据软件与平台</a:t>
          </a:r>
        </a:p>
      </dsp:txBody>
      <dsp:txXfrm>
        <a:off x="337944" y="2127244"/>
        <a:ext cx="4200912" cy="612672"/>
      </dsp:txXfrm>
    </dsp:sp>
    <dsp:sp modelId="{B66EBCE8-F49D-469F-B96A-5C20A776130D}">
      <dsp:nvSpPr>
        <dsp:cNvPr id="0" name=""/>
        <dsp:cNvSpPr/>
      </dsp:nvSpPr>
      <dsp:spPr>
        <a:xfrm>
          <a:off x="0" y="3476860"/>
          <a:ext cx="6096000" cy="579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22AC2C-0888-47AF-87EB-DACACAD915FB}">
      <dsp:nvSpPr>
        <dsp:cNvPr id="0" name=""/>
        <dsp:cNvSpPr/>
      </dsp:nvSpPr>
      <dsp:spPr>
        <a:xfrm>
          <a:off x="304800" y="3137380"/>
          <a:ext cx="4267200" cy="6789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solidFill>
                <a:srgbClr val="FFFF00"/>
              </a:solidFill>
            </a:rPr>
            <a:t>大数据分析与应用案例</a:t>
          </a:r>
        </a:p>
      </dsp:txBody>
      <dsp:txXfrm>
        <a:off x="337944" y="3170524"/>
        <a:ext cx="420091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灯片编号占位符 4"/>
          <p:cNvSpPr>
            <a:spLocks noGrp="1"/>
          </p:cNvSpPr>
          <p:nvPr>
            <p:ph type="sldNum" sz="quarter" idx="3"/>
          </p:nvPr>
        </p:nvSpPr>
        <p:spPr>
          <a:xfrm>
            <a:off x="4020506" y="9721238"/>
            <a:ext cx="3077137" cy="511731"/>
          </a:xfrm>
          <a:prstGeom prst="rect">
            <a:avLst/>
          </a:prstGeom>
        </p:spPr>
        <p:txBody>
          <a:bodyPr vert="horz" lIns="95070" tIns="47535" rIns="95070" bIns="47535" rtlCol="0" anchor="b"/>
          <a:lstStyle>
            <a:lvl1pPr algn="r">
              <a:defRPr sz="1200"/>
            </a:lvl1pPr>
          </a:lstStyle>
          <a:p>
            <a:pPr>
              <a:defRPr/>
            </a:pPr>
            <a:fld id="{67CE0A10-6E05-4019-9E0C-3FEBA9FA4454}" type="slidenum">
              <a:rPr lang="zh-CN" altLang="en-US"/>
              <a:pPr>
                <a:defRPr/>
              </a:pPr>
              <a:t>‹#›</a:t>
            </a:fld>
            <a:endParaRPr lang="zh-CN" altLang="en-US"/>
          </a:p>
        </p:txBody>
      </p:sp>
    </p:spTree>
    <p:extLst>
      <p:ext uri="{BB962C8B-B14F-4D97-AF65-F5344CB8AC3E}">
        <p14:creationId xmlns:p14="http://schemas.microsoft.com/office/powerpoint/2010/main" val="1486400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104455" name="Rectangle 7"/>
          <p:cNvSpPr>
            <a:spLocks noGrp="1" noChangeArrowheads="1"/>
          </p:cNvSpPr>
          <p:nvPr>
            <p:ph type="sldNum" sz="quarter" idx="5"/>
          </p:nvPr>
        </p:nvSpPr>
        <p:spPr bwMode="auto">
          <a:xfrm>
            <a:off x="4020506"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algn="r">
              <a:defRPr sz="1200">
                <a:ea typeface="宋体" pitchFamily="2" charset="-122"/>
              </a:defRPr>
            </a:lvl1pPr>
          </a:lstStyle>
          <a:p>
            <a:pPr>
              <a:defRPr/>
            </a:pPr>
            <a:fld id="{1F2A1048-6DFC-4EAD-A2DD-A874670DD5A1}" type="slidenum">
              <a:rPr lang="en-US" altLang="zh-CN"/>
              <a:pPr>
                <a:defRPr/>
              </a:pPr>
              <a:t>‹#›</a:t>
            </a:fld>
            <a:endParaRPr lang="en-US" altLang="zh-CN"/>
          </a:p>
        </p:txBody>
      </p:sp>
      <p:sp>
        <p:nvSpPr>
          <p:cNvPr id="8" name="备注占位符 7"/>
          <p:cNvSpPr>
            <a:spLocks noGrp="1"/>
          </p:cNvSpPr>
          <p:nvPr>
            <p:ph type="body" sz="quarter" idx="3"/>
          </p:nvPr>
        </p:nvSpPr>
        <p:spPr>
          <a:xfrm>
            <a:off x="286824" y="4862265"/>
            <a:ext cx="6525653" cy="4605575"/>
          </a:xfrm>
          <a:prstGeom prst="rect">
            <a:avLst/>
          </a:prstGeom>
        </p:spPr>
        <p:txBody>
          <a:bodyPr vert="horz" lIns="95070" tIns="47535" rIns="95070" bIns="47535"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Tree>
    <p:extLst>
      <p:ext uri="{BB962C8B-B14F-4D97-AF65-F5344CB8AC3E}">
        <p14:creationId xmlns:p14="http://schemas.microsoft.com/office/powerpoint/2010/main" val="36179396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charset="0"/>
        <a:ea typeface="宋体" pitchFamily="2" charset="-122"/>
        <a:cs typeface="+mn-cs"/>
      </a:defRPr>
    </a:lvl1pPr>
    <a:lvl2pPr marL="179388" algn="l" rtl="0" eaLnBrk="0" fontAlgn="base" hangingPunct="0">
      <a:spcBef>
        <a:spcPct val="0"/>
      </a:spcBef>
      <a:spcAft>
        <a:spcPct val="0"/>
      </a:spcAft>
      <a:defRPr sz="1000" kern="1200">
        <a:solidFill>
          <a:schemeClr val="tx1"/>
        </a:solidFill>
        <a:latin typeface="Arial" charset="0"/>
        <a:ea typeface="宋体" pitchFamily="2" charset="-122"/>
        <a:cs typeface="+mn-cs"/>
      </a:defRPr>
    </a:lvl2pPr>
    <a:lvl3pPr marL="358775" algn="l" rtl="0" eaLnBrk="0" fontAlgn="base" hangingPunct="0">
      <a:spcBef>
        <a:spcPct val="0"/>
      </a:spcBef>
      <a:spcAft>
        <a:spcPct val="0"/>
      </a:spcAft>
      <a:defRPr sz="1000" kern="1200">
        <a:solidFill>
          <a:schemeClr val="tx1"/>
        </a:solidFill>
        <a:latin typeface="Arial" charset="0"/>
        <a:ea typeface="宋体" pitchFamily="2" charset="-122"/>
        <a:cs typeface="+mn-cs"/>
      </a:defRPr>
    </a:lvl3pPr>
    <a:lvl4pPr marL="539750" algn="l" rtl="0" eaLnBrk="0" fontAlgn="base" hangingPunct="0">
      <a:spcBef>
        <a:spcPct val="0"/>
      </a:spcBef>
      <a:spcAft>
        <a:spcPct val="0"/>
      </a:spcAft>
      <a:defRPr sz="1000" kern="1200">
        <a:solidFill>
          <a:schemeClr val="tx1"/>
        </a:solidFill>
        <a:latin typeface="Arial" charset="0"/>
        <a:ea typeface="宋体" pitchFamily="2" charset="-122"/>
        <a:cs typeface="+mn-cs"/>
      </a:defRPr>
    </a:lvl4pPr>
    <a:lvl5pPr marL="719138" algn="l" rtl="0" eaLnBrk="0" fontAlgn="base" hangingPunct="0">
      <a:spcBef>
        <a:spcPct val="0"/>
      </a:spcBef>
      <a:spcAft>
        <a:spcPct val="0"/>
      </a:spcAft>
      <a:defRPr sz="10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自</a:t>
            </a:r>
            <a:r>
              <a:rPr lang="en-US" altLang="zh-CN"/>
              <a:t>1948</a:t>
            </a:r>
            <a:r>
              <a:rPr lang="zh-CN" altLang="en-US"/>
              <a:t>年辽沈战役，每天深夜林彪都在东北野战军前线指挥所里听取军情汇报，由值班参谋读出下属各个纵队、师、团用电台报告的当日战况和缴获情况，而林彪则认真细致地记录着他的大数据：</a:t>
            </a:r>
          </a:p>
          <a:p>
            <a:r>
              <a:rPr lang="zh-CN" altLang="en-US"/>
              <a:t>	每支部队歼敌多少、俘虏多少；缴获的火炮多少、车辆多少、枪支多少、物资多少</a:t>
            </a:r>
            <a:r>
              <a:rPr lang="en-US" altLang="zh-CN"/>
              <a:t>……</a:t>
            </a:r>
          </a:p>
          <a:p>
            <a:r>
              <a:rPr lang="en-US" altLang="zh-CN"/>
              <a:t>	1948</a:t>
            </a:r>
            <a:r>
              <a:rPr lang="zh-CN" altLang="en-US"/>
              <a:t>年</a:t>
            </a:r>
            <a:r>
              <a:rPr lang="en-US" altLang="zh-CN"/>
              <a:t>10</a:t>
            </a:r>
            <a:r>
              <a:rPr lang="zh-CN" altLang="en-US"/>
              <a:t>月</a:t>
            </a:r>
            <a:r>
              <a:rPr lang="en-US" altLang="zh-CN"/>
              <a:t>14</a:t>
            </a:r>
            <a:r>
              <a:rPr lang="zh-CN" altLang="en-US"/>
              <a:t>日，东北野战军以迅雷不及掩耳之势，仅用了</a:t>
            </a:r>
            <a:r>
              <a:rPr lang="en-US" altLang="zh-CN"/>
              <a:t>30</a:t>
            </a:r>
            <a:r>
              <a:rPr lang="zh-CN" altLang="en-US"/>
              <a:t>小时就攻克了对手原以为可以长期坚守的锦州，并且在全歼了守敌十余万之后，不顾疲劳挥师北上，与从沈阳出援的敌方精锐廖耀湘集团二十余万在辽西相遇，一时间形成了混战。战局瞬息万变，谁胜谁负难以预料。然而，一件小事却改变了双方的胜负命运：</a:t>
            </a:r>
          </a:p>
          <a:p>
            <a:r>
              <a:rPr lang="zh-CN" altLang="en-US"/>
              <a:t>	一天深夜，值班参谋正在读着下面某师上报下属部队的战报，说他们的部队碰到了一个难度不大的遭遇战，歼敌部分，其余逃走。与其它之前所读的战报看上去并无明显异样，值班参谋就这样读着读着，林彪突然叫了一声“停！”。他眼里闪光，问道：“刚才念的在胡家窝棚那个战斗的缴获，你们听到了吗？”</a:t>
            </a:r>
          </a:p>
          <a:p>
            <a:r>
              <a:rPr lang="zh-CN" altLang="en-US"/>
              <a:t>	林彪接连问了三句：</a:t>
            </a:r>
          </a:p>
          <a:p>
            <a:r>
              <a:rPr lang="zh-CN" altLang="en-US"/>
              <a:t>	“为什么那里缴获的短枪与长枪的比例比其它战斗略高</a:t>
            </a:r>
            <a:r>
              <a:rPr lang="en-US" altLang="zh-CN"/>
              <a:t>?”</a:t>
            </a:r>
          </a:p>
          <a:p>
            <a:r>
              <a:rPr lang="en-US" altLang="zh-CN"/>
              <a:t>	“</a:t>
            </a:r>
            <a:r>
              <a:rPr lang="zh-CN" altLang="en-US"/>
              <a:t>为什么那里缴获和击毁的小车与大车的比例比其它战斗略高？”</a:t>
            </a:r>
          </a:p>
          <a:p>
            <a:r>
              <a:rPr lang="zh-CN" altLang="en-US"/>
              <a:t>	“为什么在那里俘虏和击毙的军官与士兵的比例比其它战斗略高？”</a:t>
            </a:r>
          </a:p>
          <a:p>
            <a:r>
              <a:rPr lang="zh-CN" altLang="en-US"/>
              <a:t>	其他人还没有来得及思索，林彪已经等不及了，他大步走向挂满军用地图的墙壁，指着地图上的那个点说：“我猜想，不，我断定！敌人的指挥所就在这里！”</a:t>
            </a:r>
          </a:p>
          <a:p>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lstStyle/>
          <a:p>
            <a:pPr>
              <a:defRPr/>
            </a:pPr>
            <a:fld id="{1F2A1048-6DFC-4EAD-A2DD-A874670DD5A1}" type="slidenum">
              <a:rPr lang="en-US" altLang="zh-CN" smtClean="0"/>
              <a:pPr>
                <a:defRPr/>
              </a:pPr>
              <a:t>2</a:t>
            </a:fld>
            <a:endParaRPr lang="en-US" altLang="zh-CN"/>
          </a:p>
        </p:txBody>
      </p:sp>
    </p:spTree>
    <p:extLst>
      <p:ext uri="{BB962C8B-B14F-4D97-AF65-F5344CB8AC3E}">
        <p14:creationId xmlns:p14="http://schemas.microsoft.com/office/powerpoint/2010/main" val="54637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latin typeface="Arial" panose="020B0604020202020204" pitchFamily="34" charset="0"/>
              </a:rPr>
              <a:t>第一</a:t>
            </a:r>
            <a:r>
              <a:rPr lang="en-US" altLang="zh-CN">
                <a:latin typeface="Arial" panose="020B0604020202020204" pitchFamily="34" charset="0"/>
              </a:rPr>
              <a:t>V</a:t>
            </a:r>
            <a:r>
              <a:rPr lang="zh-CN" altLang="zh-CN">
                <a:latin typeface="Arial" panose="020B0604020202020204" pitchFamily="34" charset="0"/>
              </a:rPr>
              <a:t>是</a:t>
            </a:r>
            <a:r>
              <a:rPr lang="en-US" altLang="zh-CN">
                <a:latin typeface="Arial" panose="020B0604020202020204" pitchFamily="34" charset="0"/>
              </a:rPr>
              <a:t>Variety</a:t>
            </a:r>
            <a:r>
              <a:rPr lang="zh-CN" altLang="zh-CN">
                <a:latin typeface="Arial" panose="020B0604020202020204" pitchFamily="34" charset="0"/>
              </a:rPr>
              <a:t>，海量数据有不同格式，第一种是结构化，我们常见的数据，还有半结据化网页数据，还有非结构化视频音频数据。而且这些数据化他们处理方式是比较大的。</a:t>
            </a:r>
            <a:r>
              <a:rPr lang="zh-CN" altLang="en-US">
                <a:latin typeface="Arial" panose="020B0604020202020204" pitchFamily="34" charset="0"/>
                <a:ea typeface="黑体" panose="02010609060101010101" pitchFamily="49" charset="-122"/>
              </a:rPr>
              <a:t>很多不同形式（文本、图像、视频、机器数据），无模式或者模式不明显，不连贯的语法或句义</a:t>
            </a:r>
            <a:endParaRPr lang="en-US" altLang="zh-CN">
              <a:latin typeface="Arial" panose="020B0604020202020204" pitchFamily="34" charset="0"/>
            </a:endParaRPr>
          </a:p>
          <a:p>
            <a:r>
              <a:rPr lang="zh-CN" altLang="zh-CN">
                <a:latin typeface="Arial" panose="020B0604020202020204" pitchFamily="34" charset="0"/>
              </a:rPr>
              <a:t>第二点就是</a:t>
            </a:r>
            <a:r>
              <a:rPr lang="en-US" altLang="zh-CN">
                <a:latin typeface="Arial" panose="020B0604020202020204" pitchFamily="34" charset="0"/>
              </a:rPr>
              <a:t>Volume</a:t>
            </a:r>
            <a:r>
              <a:rPr lang="zh-CN" altLang="zh-CN">
                <a:latin typeface="Arial" panose="020B0604020202020204" pitchFamily="34" charset="0"/>
              </a:rPr>
              <a:t>，量比较大，我们有一些用户化每秒就要进入很多数据，很多客户内部都有几批数据，还有下面淘宝都是几</a:t>
            </a:r>
            <a:r>
              <a:rPr lang="en-US" altLang="zh-CN">
                <a:latin typeface="Arial" panose="020B0604020202020204" pitchFamily="34" charset="0"/>
              </a:rPr>
              <a:t>PB</a:t>
            </a:r>
            <a:r>
              <a:rPr lang="zh-CN" altLang="zh-CN">
                <a:latin typeface="Arial" panose="020B0604020202020204" pitchFamily="34" charset="0"/>
              </a:rPr>
              <a:t>数据，所以</a:t>
            </a:r>
            <a:r>
              <a:rPr lang="en-US" altLang="zh-CN">
                <a:latin typeface="Arial" panose="020B0604020202020204" pitchFamily="34" charset="0"/>
              </a:rPr>
              <a:t>PB</a:t>
            </a:r>
            <a:r>
              <a:rPr lang="zh-CN" altLang="zh-CN">
                <a:latin typeface="Arial" panose="020B0604020202020204" pitchFamily="34" charset="0"/>
              </a:rPr>
              <a:t>化将是比较常态的情况。</a:t>
            </a:r>
            <a:r>
              <a:rPr lang="zh-CN" altLang="en-US" i="1">
                <a:solidFill>
                  <a:srgbClr val="FF0000"/>
                </a:solidFill>
                <a:latin typeface="Arial" panose="020B0604020202020204" pitchFamily="34" charset="0"/>
                <a:ea typeface="黑体" panose="02010609060101010101" pitchFamily="49" charset="-122"/>
              </a:rPr>
              <a:t>非结构化数据</a:t>
            </a:r>
            <a:r>
              <a:rPr lang="zh-CN" altLang="en-US">
                <a:latin typeface="Arial" panose="020B0604020202020204" pitchFamily="34" charset="0"/>
                <a:ea typeface="黑体" panose="02010609060101010101" pitchFamily="49" charset="-122"/>
              </a:rPr>
              <a:t>的超大规模和增长，占总数据量的</a:t>
            </a:r>
            <a:r>
              <a:rPr lang="en-US" altLang="zh-CN">
                <a:latin typeface="Arial" panose="020B0604020202020204" pitchFamily="34" charset="0"/>
                <a:ea typeface="黑体" panose="02010609060101010101" pitchFamily="49" charset="-122"/>
              </a:rPr>
              <a:t>80~90%</a:t>
            </a:r>
            <a:r>
              <a:rPr lang="zh-CN" altLang="en-US">
                <a:latin typeface="Arial" panose="020B0604020202020204" pitchFamily="34" charset="0"/>
                <a:ea typeface="黑体" panose="02010609060101010101" pitchFamily="49" charset="-122"/>
              </a:rPr>
              <a:t>，比结构化数据增长快</a:t>
            </a:r>
            <a:r>
              <a:rPr lang="en-US" altLang="zh-CN">
                <a:latin typeface="Arial" panose="020B0604020202020204" pitchFamily="34" charset="0"/>
                <a:ea typeface="黑体" panose="02010609060101010101" pitchFamily="49" charset="-122"/>
              </a:rPr>
              <a:t>10</a:t>
            </a:r>
            <a:r>
              <a:rPr lang="zh-CN" altLang="en-US">
                <a:latin typeface="Arial" panose="020B0604020202020204" pitchFamily="34" charset="0"/>
                <a:ea typeface="黑体" panose="02010609060101010101" pitchFamily="49" charset="-122"/>
              </a:rPr>
              <a:t>倍到</a:t>
            </a:r>
            <a:r>
              <a:rPr lang="en-US" altLang="zh-CN">
                <a:latin typeface="Arial" panose="020B0604020202020204" pitchFamily="34" charset="0"/>
                <a:ea typeface="黑体" panose="02010609060101010101" pitchFamily="49" charset="-122"/>
              </a:rPr>
              <a:t>50</a:t>
            </a:r>
            <a:r>
              <a:rPr lang="zh-CN" altLang="en-US">
                <a:latin typeface="Arial" panose="020B0604020202020204" pitchFamily="34" charset="0"/>
                <a:ea typeface="黑体" panose="02010609060101010101" pitchFamily="49" charset="-122"/>
              </a:rPr>
              <a:t>倍，是传统数据仓库的</a:t>
            </a:r>
            <a:r>
              <a:rPr lang="en-US" altLang="zh-CN">
                <a:latin typeface="Arial" panose="020B0604020202020204" pitchFamily="34" charset="0"/>
                <a:ea typeface="黑体" panose="02010609060101010101" pitchFamily="49" charset="-122"/>
              </a:rPr>
              <a:t>10</a:t>
            </a:r>
            <a:r>
              <a:rPr lang="zh-CN" altLang="en-US">
                <a:latin typeface="Arial" panose="020B0604020202020204" pitchFamily="34" charset="0"/>
                <a:ea typeface="黑体" panose="02010609060101010101" pitchFamily="49" charset="-122"/>
              </a:rPr>
              <a:t>倍到</a:t>
            </a:r>
            <a:r>
              <a:rPr lang="en-US" altLang="zh-CN">
                <a:latin typeface="Arial" panose="020B0604020202020204" pitchFamily="34" charset="0"/>
                <a:ea typeface="黑体" panose="02010609060101010101" pitchFamily="49" charset="-122"/>
              </a:rPr>
              <a:t>50</a:t>
            </a:r>
            <a:r>
              <a:rPr lang="zh-CN" altLang="en-US">
                <a:latin typeface="Arial" panose="020B0604020202020204" pitchFamily="34" charset="0"/>
                <a:ea typeface="黑体" panose="02010609060101010101" pitchFamily="49" charset="-122"/>
              </a:rPr>
              <a:t>倍</a:t>
            </a:r>
            <a:endParaRPr lang="zh-CN" altLang="zh-CN">
              <a:latin typeface="Arial" panose="020B0604020202020204" pitchFamily="34" charset="0"/>
            </a:endParaRPr>
          </a:p>
          <a:p>
            <a:r>
              <a:rPr lang="zh-CN" altLang="zh-CN">
                <a:latin typeface="Arial" panose="020B0604020202020204" pitchFamily="34" charset="0"/>
              </a:rPr>
              <a:t>第三个是</a:t>
            </a:r>
            <a:r>
              <a:rPr lang="en-US" altLang="zh-CN">
                <a:latin typeface="Arial" panose="020B0604020202020204" pitchFamily="34" charset="0"/>
              </a:rPr>
              <a:t>Velocity</a:t>
            </a:r>
            <a:r>
              <a:rPr lang="zh-CN" altLang="zh-CN">
                <a:latin typeface="Arial" panose="020B0604020202020204" pitchFamily="34" charset="0"/>
              </a:rPr>
              <a:t>，因为数据化会存在时效性，需要快速处理，并得到结果出来。比如说，一些电商数据，今天的信息不处理没有结果化，将会影响到今天捕获很多商业决策。</a:t>
            </a:r>
            <a:r>
              <a:rPr lang="zh-CN" altLang="en-US">
                <a:latin typeface="Arial" panose="020B0604020202020204" pitchFamily="34" charset="0"/>
                <a:ea typeface="黑体" panose="02010609060101010101" pitchFamily="49" charset="-122"/>
              </a:rPr>
              <a:t> 立竿见影而非事后见效</a:t>
            </a:r>
            <a:endParaRPr lang="en-US" altLang="zh-CN">
              <a:latin typeface="Arial" panose="020B0604020202020204" pitchFamily="34" charset="0"/>
              <a:ea typeface="黑体" panose="02010609060101010101" pitchFamily="49" charset="-122"/>
            </a:endParaRPr>
          </a:p>
          <a:p>
            <a:r>
              <a:rPr lang="zh-CN" altLang="en-US">
                <a:latin typeface="Arial" panose="020B0604020202020204" pitchFamily="34" charset="0"/>
                <a:ea typeface="黑体" panose="02010609060101010101" pitchFamily="49" charset="-122"/>
              </a:rPr>
              <a:t>第四个是</a:t>
            </a:r>
            <a:r>
              <a:rPr lang="en-US" altLang="zh-CN">
                <a:latin typeface="Arial" panose="020B0604020202020204" pitchFamily="34" charset="0"/>
                <a:ea typeface="黑体" panose="02010609060101010101" pitchFamily="49" charset="-122"/>
              </a:rPr>
              <a:t>Value</a:t>
            </a:r>
            <a:r>
              <a:rPr lang="zh-CN" altLang="en-US">
                <a:latin typeface="Arial" panose="020B0604020202020204" pitchFamily="34" charset="0"/>
                <a:ea typeface="黑体" panose="02010609060101010101" pitchFamily="49" charset="-122"/>
              </a:rPr>
              <a:t>：大量的不相关信息，不经过处理则价值较低，属于价值密度底的数据</a:t>
            </a:r>
            <a:endParaRPr lang="en-US" altLang="zh-CN">
              <a:latin typeface="Arial" panose="020B0604020202020204" pitchFamily="34" charset="0"/>
              <a:ea typeface="黑体" panose="02010609060101010101" pitchFamily="49" charset="-122"/>
            </a:endParaRPr>
          </a:p>
          <a:p>
            <a:r>
              <a:rPr lang="zh-CN" altLang="zh-CN">
                <a:latin typeface="Arial" panose="020B0604020202020204" pitchFamily="34" charset="0"/>
              </a:rPr>
              <a:t>海量数据分析非常复杂，使得过去靠单纯数据库</a:t>
            </a:r>
            <a:r>
              <a:rPr lang="en-US" altLang="zh-CN">
                <a:latin typeface="Arial" panose="020B0604020202020204" pitchFamily="34" charset="0"/>
              </a:rPr>
              <a:t>BI</a:t>
            </a:r>
            <a:r>
              <a:rPr lang="zh-CN" altLang="zh-CN">
                <a:latin typeface="Arial" panose="020B0604020202020204" pitchFamily="34" charset="0"/>
              </a:rPr>
              <a:t>已经不是太适合了。所以，可能需要新的创新。</a:t>
            </a:r>
            <a:endParaRPr lang="en-US" altLang="zh-CN">
              <a:latin typeface="Arial" panose="020B0604020202020204" pitchFamily="34" charset="0"/>
              <a:ea typeface="黑体" panose="02010609060101010101" pitchFamily="49" charset="-122"/>
            </a:endParaRPr>
          </a:p>
          <a:p>
            <a:endParaRPr lang="en-US" altLang="zh-CN">
              <a:latin typeface="Arial" panose="020B0604020202020204" pitchFamily="34" charset="0"/>
              <a:ea typeface="黑体" panose="02010609060101010101" pitchFamily="49" charset="-122"/>
            </a:endParaRPr>
          </a:p>
          <a:p>
            <a:endParaRPr lang="zh-CN" altLang="en-US">
              <a:latin typeface="Arial" panose="020B0604020202020204" pitchFamily="34" charset="0"/>
            </a:endParaRPr>
          </a:p>
          <a:p>
            <a:endParaRPr lang="zh-CN" altLang="en-US">
              <a:latin typeface="Arial" panose="020B060402020202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9060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9060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90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90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90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A7389A0-9DAB-4E33-8B83-A2CBB581BD9F}" type="slidenum">
              <a:rPr lang="en-US" altLang="zh-CN" smtClean="0">
                <a:latin typeface="Arial" panose="020B0604020202020204" pitchFamily="34" charset="0"/>
              </a:rPr>
              <a:pPr fontAlgn="base">
                <a:spcBef>
                  <a:spcPct val="0"/>
                </a:spcBef>
                <a:spcAft>
                  <a:spcPct val="0"/>
                </a:spcAft>
              </a:pPr>
              <a:t>7</a:t>
            </a:fld>
            <a:endParaRPr lang="en-US" altLang="zh-CN">
              <a:latin typeface="Arial" panose="020B0604020202020204" pitchFamily="34" charset="0"/>
            </a:endParaRPr>
          </a:p>
        </p:txBody>
      </p:sp>
    </p:spTree>
    <p:extLst>
      <p:ext uri="{BB962C8B-B14F-4D97-AF65-F5344CB8AC3E}">
        <p14:creationId xmlns:p14="http://schemas.microsoft.com/office/powerpoint/2010/main" val="202530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862BE305-EED2-4706-B762-21347723460F}" type="datetime5">
              <a:rPr lang="zh-CN" altLang="en-US" smtClean="0"/>
              <a:t>2022/9/3</a:t>
            </a:fld>
            <a:endParaRPr lang="zh-CN" altLang="en-US"/>
          </a:p>
        </p:txBody>
      </p:sp>
      <p:sp>
        <p:nvSpPr>
          <p:cNvPr id="5" name="灯片编号占位符 4"/>
          <p:cNvSpPr>
            <a:spLocks noGrp="1"/>
          </p:cNvSpPr>
          <p:nvPr>
            <p:ph type="sldNum" sz="quarter" idx="11"/>
          </p:nvPr>
        </p:nvSpPr>
        <p:spPr/>
        <p:txBody>
          <a:bodyPr/>
          <a:lstStyle/>
          <a:p>
            <a:pPr>
              <a:defRPr/>
            </a:pPr>
            <a:fld id="{3C74F903-2E09-48F0-B335-DC6E03B38A9A}" type="slidenum">
              <a:rPr lang="zh-CN" altLang="en-US" smtClean="0"/>
              <a:t>8</a:t>
            </a:fld>
            <a:endParaRPr lang="zh-CN" altLang="en-US"/>
          </a:p>
        </p:txBody>
      </p:sp>
    </p:spTree>
    <p:extLst>
      <p:ext uri="{BB962C8B-B14F-4D97-AF65-F5344CB8AC3E}">
        <p14:creationId xmlns:p14="http://schemas.microsoft.com/office/powerpoint/2010/main" val="112049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4153FD16-108B-4E2D-9CDB-7480E074EB52}" type="datetime5">
              <a:rPr lang="zh-CN" altLang="en-US" smtClean="0"/>
              <a:t>2022/9/3</a:t>
            </a:fld>
            <a:endParaRPr lang="zh-CN" altLang="en-US"/>
          </a:p>
        </p:txBody>
      </p:sp>
      <p:sp>
        <p:nvSpPr>
          <p:cNvPr id="5" name="灯片编号占位符 4"/>
          <p:cNvSpPr>
            <a:spLocks noGrp="1"/>
          </p:cNvSpPr>
          <p:nvPr>
            <p:ph type="sldNum" sz="quarter" idx="11"/>
          </p:nvPr>
        </p:nvSpPr>
        <p:spPr/>
        <p:txBody>
          <a:bodyPr/>
          <a:lstStyle/>
          <a:p>
            <a:pPr>
              <a:defRPr/>
            </a:pPr>
            <a:fld id="{3C74F903-2E09-48F0-B335-DC6E03B38A9A}" type="slidenum">
              <a:rPr lang="zh-CN" altLang="en-US" smtClean="0"/>
              <a:t>9</a:t>
            </a:fld>
            <a:endParaRPr lang="zh-CN" altLang="en-US"/>
          </a:p>
        </p:txBody>
      </p:sp>
    </p:spTree>
    <p:extLst>
      <p:ext uri="{BB962C8B-B14F-4D97-AF65-F5344CB8AC3E}">
        <p14:creationId xmlns:p14="http://schemas.microsoft.com/office/powerpoint/2010/main" val="275707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4153FD16-108B-4E2D-9CDB-7480E074EB52}" type="datetime5">
              <a:rPr lang="zh-CN" altLang="en-US" smtClean="0"/>
              <a:t>2022/9/3</a:t>
            </a:fld>
            <a:endParaRPr lang="zh-CN" altLang="en-US"/>
          </a:p>
        </p:txBody>
      </p:sp>
      <p:sp>
        <p:nvSpPr>
          <p:cNvPr id="5" name="灯片编号占位符 4"/>
          <p:cNvSpPr>
            <a:spLocks noGrp="1"/>
          </p:cNvSpPr>
          <p:nvPr>
            <p:ph type="sldNum" sz="quarter" idx="11"/>
          </p:nvPr>
        </p:nvSpPr>
        <p:spPr/>
        <p:txBody>
          <a:bodyPr/>
          <a:lstStyle/>
          <a:p>
            <a:pPr>
              <a:defRPr/>
            </a:pPr>
            <a:fld id="{3C74F903-2E09-48F0-B335-DC6E03B38A9A}" type="slidenum">
              <a:rPr lang="zh-CN" altLang="en-US" smtClean="0"/>
              <a:t>10</a:t>
            </a:fld>
            <a:endParaRPr lang="zh-CN" altLang="en-US"/>
          </a:p>
        </p:txBody>
      </p:sp>
    </p:spTree>
    <p:extLst>
      <p:ext uri="{BB962C8B-B14F-4D97-AF65-F5344CB8AC3E}">
        <p14:creationId xmlns:p14="http://schemas.microsoft.com/office/powerpoint/2010/main" val="138322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日期占位符 3"/>
          <p:cNvSpPr>
            <a:spLocks noGrp="1"/>
          </p:cNvSpPr>
          <p:nvPr>
            <p:ph type="dt" idx="10"/>
          </p:nvPr>
        </p:nvSpPr>
        <p:spPr/>
        <p:txBody>
          <a:bodyPr/>
          <a:lstStyle/>
          <a:p>
            <a:pPr>
              <a:defRPr/>
            </a:pPr>
            <a:fld id="{862BE305-EED2-4706-B762-21347723460F}" type="datetime5">
              <a:rPr lang="zh-CN" altLang="en-US" smtClean="0"/>
              <a:t>2022/9/3</a:t>
            </a:fld>
            <a:endParaRPr lang="zh-CN" altLang="en-US"/>
          </a:p>
        </p:txBody>
      </p:sp>
      <p:sp>
        <p:nvSpPr>
          <p:cNvPr id="5" name="灯片编号占位符 4"/>
          <p:cNvSpPr>
            <a:spLocks noGrp="1"/>
          </p:cNvSpPr>
          <p:nvPr>
            <p:ph type="sldNum" sz="quarter" idx="11"/>
          </p:nvPr>
        </p:nvSpPr>
        <p:spPr/>
        <p:txBody>
          <a:bodyPr/>
          <a:lstStyle/>
          <a:p>
            <a:pPr>
              <a:defRPr/>
            </a:pPr>
            <a:fld id="{3C74F903-2E09-48F0-B335-DC6E03B38A9A}" type="slidenum">
              <a:rPr lang="zh-CN" altLang="en-US" smtClean="0"/>
              <a:t>15</a:t>
            </a:fld>
            <a:endParaRPr lang="zh-CN" altLang="en-US"/>
          </a:p>
        </p:txBody>
      </p:sp>
    </p:spTree>
    <p:extLst>
      <p:ext uri="{BB962C8B-B14F-4D97-AF65-F5344CB8AC3E}">
        <p14:creationId xmlns:p14="http://schemas.microsoft.com/office/powerpoint/2010/main" val="390291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E0EC19-DACC-4236-A349-3C837E404CF3}" type="slidenum">
              <a:rPr lang="zh-CN" altLang="en-US" smtClean="0">
                <a:solidFill>
                  <a:srgbClr val="000000"/>
                </a:solidFill>
              </a:rPr>
              <a:pPr/>
              <a:t>20</a:t>
            </a:fld>
            <a:endParaRPr lang="zh-CN" altLang="en-US">
              <a:solidFill>
                <a:srgbClr val="000000"/>
              </a:solidFill>
            </a:endParaRPr>
          </a:p>
        </p:txBody>
      </p:sp>
    </p:spTree>
    <p:extLst>
      <p:ext uri="{BB962C8B-B14F-4D97-AF65-F5344CB8AC3E}">
        <p14:creationId xmlns:p14="http://schemas.microsoft.com/office/powerpoint/2010/main" val="791371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a:xfrm>
            <a:off x="1763688" y="2204864"/>
            <a:ext cx="5076056" cy="1470025"/>
          </a:xfrm>
        </p:spPr>
        <p:txBody>
          <a:bodyPr/>
          <a:lstStyle>
            <a:lvl1pPr algn="ctr">
              <a:defRPr b="1">
                <a:solidFill>
                  <a:schemeClr val="tx1"/>
                </a:solidFill>
              </a:defRPr>
            </a:lvl1pPr>
          </a:lstStyle>
          <a:p>
            <a:r>
              <a:rPr lang="zh-CN" altLang="en-US"/>
              <a:t>单击此处编辑母版标题样式</a:t>
            </a:r>
            <a:endParaRPr lang="zh-CN" altLang="en-US" dirty="0"/>
          </a:p>
        </p:txBody>
      </p:sp>
      <p:sp>
        <p:nvSpPr>
          <p:cNvPr id="80899" name="Rectangle 3"/>
          <p:cNvSpPr>
            <a:spLocks noGrp="1" noChangeArrowheads="1"/>
          </p:cNvSpPr>
          <p:nvPr>
            <p:ph type="subTitle" idx="1"/>
          </p:nvPr>
        </p:nvSpPr>
        <p:spPr>
          <a:xfrm>
            <a:off x="1799572" y="4365104"/>
            <a:ext cx="5040560" cy="437220"/>
          </a:xfrm>
        </p:spPr>
        <p:txBody>
          <a:bodyPr/>
          <a:lstStyle>
            <a:lvl1pPr marL="0" indent="0" algn="ctr">
              <a:buFont typeface="Wingdings" pitchFamily="2" charset="2"/>
              <a:buNone/>
              <a:defRPr b="1">
                <a:solidFill>
                  <a:srgbClr val="007400"/>
                </a:solidFill>
                <a:latin typeface="微软雅黑" panose="020B0503020204020204" pitchFamily="34" charset="-122"/>
                <a:ea typeface="微软雅黑" panose="020B0503020204020204" pitchFamily="34" charset="-122"/>
              </a:defRPr>
            </a:lvl1pPr>
          </a:lstStyle>
          <a:p>
            <a:r>
              <a:rPr lang="zh-CN" altLang="en-US"/>
              <a:t>单击此处编辑母版副标题样式</a:t>
            </a:r>
            <a:endParaRPr lang="zh-CN" altLang="en-US" dirty="0"/>
          </a:p>
        </p:txBody>
      </p:sp>
    </p:spTree>
    <p:extLst>
      <p:ext uri="{BB962C8B-B14F-4D97-AF65-F5344CB8AC3E}">
        <p14:creationId xmlns:p14="http://schemas.microsoft.com/office/powerpoint/2010/main" val="3436453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defRPr>
            </a:lvl1pPr>
          </a:lstStyle>
          <a:p>
            <a:r>
              <a:rPr lang="zh-CN" altLang="en-US"/>
              <a:t>单击此处编辑母版标题样式</a:t>
            </a:r>
            <a:endParaRPr lang="zh-CN" altLang="en-US" dirty="0"/>
          </a:p>
        </p:txBody>
      </p:sp>
      <p:sp>
        <p:nvSpPr>
          <p:cNvPr id="5" name="内容占位符 4"/>
          <p:cNvSpPr>
            <a:spLocks noGrp="1"/>
          </p:cNvSpPr>
          <p:nvPr>
            <p:ph sz="quarter" idx="10"/>
          </p:nvPr>
        </p:nvSpPr>
        <p:spPr>
          <a:xfrm>
            <a:off x="533400" y="1295400"/>
            <a:ext cx="8153400" cy="5181600"/>
          </a:xfrm>
        </p:spPr>
        <p:txBody>
          <a:bodyPr/>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617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defRPr>
            </a:lvl1pPr>
          </a:lstStyle>
          <a:p>
            <a:r>
              <a:rPr lang="zh-CN" altLang="en-US"/>
              <a:t>单击此处编辑母版标题样式</a:t>
            </a:r>
            <a:endParaRPr lang="zh-CN" altLang="en-US" dirty="0"/>
          </a:p>
        </p:txBody>
      </p:sp>
      <p:sp>
        <p:nvSpPr>
          <p:cNvPr id="5" name="内容占位符 4"/>
          <p:cNvSpPr>
            <a:spLocks noGrp="1"/>
          </p:cNvSpPr>
          <p:nvPr>
            <p:ph sz="quarter" idx="10"/>
          </p:nvPr>
        </p:nvSpPr>
        <p:spPr>
          <a:xfrm>
            <a:off x="533400" y="1295400"/>
            <a:ext cx="81534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84458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algn="l">
              <a:defRPr/>
            </a:lvl1pPr>
          </a:lstStyle>
          <a:p>
            <a:pPr>
              <a:defRPr/>
            </a:pPr>
            <a:endParaRPr lang="en-US" altLang="zh-CN"/>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a:defRPr smtClean="0"/>
            </a:lvl1pPr>
          </a:lstStyle>
          <a:p>
            <a:pPr>
              <a:defRPr/>
            </a:pPr>
            <a:fld id="{E8625480-C2ED-3A49-96F9-493BA78C1975}" type="slidenum">
              <a:rPr lang="en-US" altLang="zh-CN"/>
              <a:pPr>
                <a:defRPr/>
              </a:pPr>
              <a:t>‹#›</a:t>
            </a:fld>
            <a:endParaRPr lang="en-US" altLang="zh-CN"/>
          </a:p>
        </p:txBody>
      </p:sp>
    </p:spTree>
    <p:extLst>
      <p:ext uri="{BB962C8B-B14F-4D97-AF65-F5344CB8AC3E}">
        <p14:creationId xmlns:p14="http://schemas.microsoft.com/office/powerpoint/2010/main" val="550441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8036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4"/>
            <a:ext cx="8363938" cy="609399"/>
          </a:xfrm>
          <a:prstGeom prst="rect">
            <a:avLst/>
          </a:prstGeom>
        </p:spPr>
        <p:txBody>
          <a:bodyPr lIns="86032" tIns="43016" rIns="86032" bIns="43016"/>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447805"/>
            <a:ext cx="8363938" cy="2000548"/>
          </a:xfrm>
          <a:prstGeom prst="rect">
            <a:avLst/>
          </a:prstGeom>
        </p:spPr>
        <p:txBody>
          <a:bodyPr lIns="86032" tIns="43016" rIns="86032" bIns="43016"/>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03650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60648"/>
            <a:ext cx="8215313" cy="4320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1298575"/>
            <a:ext cx="8215313"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3" name="直接连接符 2"/>
          <p:cNvCxnSpPr/>
          <p:nvPr userDrawn="1"/>
        </p:nvCxnSpPr>
        <p:spPr>
          <a:xfrm>
            <a:off x="0" y="836712"/>
            <a:ext cx="9144000" cy="0"/>
          </a:xfrm>
          <a:prstGeom prst="line">
            <a:avLst/>
          </a:prstGeom>
          <a:ln w="76200">
            <a:solidFill>
              <a:srgbClr val="005CA2"/>
            </a:solidFill>
          </a:ln>
        </p:spPr>
        <p:style>
          <a:lnRef idx="3">
            <a:schemeClr val="accent5"/>
          </a:lnRef>
          <a:fillRef idx="0">
            <a:schemeClr val="accent5"/>
          </a:fillRef>
          <a:effectRef idx="2">
            <a:schemeClr val="accent5"/>
          </a:effectRef>
          <a:fontRef idx="minor">
            <a:schemeClr val="tx1"/>
          </a:fontRef>
        </p:style>
      </p:cxnSp>
      <p:pic>
        <p:nvPicPr>
          <p:cNvPr id="5" name="图片 4">
            <a:extLst>
              <a:ext uri="{FF2B5EF4-FFF2-40B4-BE49-F238E27FC236}">
                <a16:creationId xmlns:a16="http://schemas.microsoft.com/office/drawing/2014/main" id="{B3885D00-A2AE-4AC3-8D63-1D1BDBFBD7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244408" y="-27384"/>
            <a:ext cx="864096" cy="864096"/>
          </a:xfrm>
          <a:prstGeom prst="rect">
            <a:avLst/>
          </a:prstGeom>
        </p:spPr>
      </p:pic>
    </p:spTree>
    <p:extLst>
      <p:ext uri="{BB962C8B-B14F-4D97-AF65-F5344CB8AC3E}">
        <p14:creationId xmlns:p14="http://schemas.microsoft.com/office/powerpoint/2010/main" val="34869130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6" r:id="rId3"/>
    <p:sldLayoutId id="2147483799" r:id="rId4"/>
    <p:sldLayoutId id="2147483800" r:id="rId5"/>
    <p:sldLayoutId id="2147483802" r:id="rId6"/>
  </p:sldLayoutIdLst>
  <p:hf hdr="0" dt="0"/>
  <p:txStyles>
    <p:titleStyle>
      <a:lvl1pPr algn="l" rtl="0" eaLnBrk="1" fontAlgn="base" hangingPunct="1">
        <a:spcBef>
          <a:spcPct val="0"/>
        </a:spcBef>
        <a:spcAft>
          <a:spcPct val="0"/>
        </a:spcAft>
        <a:defRPr sz="2800" b="1">
          <a:solidFill>
            <a:schemeClr val="tx1"/>
          </a:solidFill>
          <a:effectLst/>
          <a:latin typeface="Arial" charset="0"/>
          <a:ea typeface="+mj-ea"/>
          <a:cs typeface="+mj-cs"/>
        </a:defRPr>
      </a:lvl1pPr>
      <a:lvl2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2pPr>
      <a:lvl3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3pPr>
      <a:lvl4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4pPr>
      <a:lvl5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5pPr>
      <a:lvl6pPr marL="4572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6pPr>
      <a:lvl7pPr marL="9144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7pPr>
      <a:lvl8pPr marL="13716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8pPr>
      <a:lvl9pPr marL="18288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9pPr>
    </p:titleStyle>
    <p:bodyStyle>
      <a:lvl1pPr marL="358775" indent="-358775" algn="l" rtl="0" eaLnBrk="1" fontAlgn="base" hangingPunct="1">
        <a:spcBef>
          <a:spcPts val="1000"/>
        </a:spcBef>
        <a:spcAft>
          <a:spcPct val="0"/>
        </a:spcAft>
        <a:buClr>
          <a:srgbClr val="009900"/>
        </a:buClr>
        <a:buFont typeface="Wingdings" panose="05000000000000000000" pitchFamily="2" charset="2"/>
        <a:buChar char="p"/>
        <a:defRPr sz="2000" b="1">
          <a:solidFill>
            <a:schemeClr val="tx1"/>
          </a:solidFill>
          <a:latin typeface="+mn-ea"/>
          <a:ea typeface="+mn-ea"/>
          <a:cs typeface="+mn-cs"/>
        </a:defRPr>
      </a:lvl1pPr>
      <a:lvl2pPr marL="719138" indent="-358775" algn="l" rtl="0" eaLnBrk="1" fontAlgn="base" hangingPunct="1">
        <a:spcBef>
          <a:spcPts val="1000"/>
        </a:spcBef>
        <a:spcAft>
          <a:spcPct val="0"/>
        </a:spcAft>
        <a:buClr>
          <a:srgbClr val="009900"/>
        </a:buClr>
        <a:buFont typeface="Wingdings" pitchFamily="2" charset="2"/>
        <a:buChar char="p"/>
        <a:defRPr sz="1600" b="1">
          <a:solidFill>
            <a:schemeClr val="tx1"/>
          </a:solidFill>
          <a:latin typeface="+mn-ea"/>
          <a:ea typeface="+mn-ea"/>
        </a:defRPr>
      </a:lvl2pPr>
      <a:lvl3pPr marL="1079500" indent="-358775" algn="l" rtl="0" eaLnBrk="1" fontAlgn="base" hangingPunct="1">
        <a:spcBef>
          <a:spcPts val="1000"/>
        </a:spcBef>
        <a:spcAft>
          <a:spcPct val="0"/>
        </a:spcAft>
        <a:buClr>
          <a:srgbClr val="009900"/>
        </a:buClr>
        <a:buSzPct val="80000"/>
        <a:buFont typeface="Wingdings" panose="05000000000000000000" pitchFamily="2" charset="2"/>
        <a:buChar char="p"/>
        <a:defRPr sz="1600" b="1">
          <a:solidFill>
            <a:schemeClr val="tx1"/>
          </a:solidFill>
          <a:latin typeface="+mn-ea"/>
          <a:ea typeface="+mn-ea"/>
        </a:defRPr>
      </a:lvl3pPr>
      <a:lvl4pPr marL="1439863" indent="-358775" algn="l" rtl="0" eaLnBrk="1" fontAlgn="base" hangingPunct="1">
        <a:spcBef>
          <a:spcPts val="1000"/>
        </a:spcBef>
        <a:spcAft>
          <a:spcPct val="0"/>
        </a:spcAft>
        <a:buClr>
          <a:srgbClr val="009900"/>
        </a:buClr>
        <a:buSzPct val="80000"/>
        <a:buFont typeface="Wingdings" panose="05000000000000000000" pitchFamily="2" charset="2"/>
        <a:buChar char="p"/>
        <a:defRPr sz="1600" b="1">
          <a:solidFill>
            <a:schemeClr val="tx1"/>
          </a:solidFill>
          <a:latin typeface="+mn-ea"/>
          <a:ea typeface="+mn-ea"/>
        </a:defRPr>
      </a:lvl4pPr>
      <a:lvl5pPr marL="1798638" indent="-358775" algn="l" rtl="0" eaLnBrk="1" fontAlgn="base" hangingPunct="1">
        <a:spcBef>
          <a:spcPts val="1000"/>
        </a:spcBef>
        <a:spcAft>
          <a:spcPct val="0"/>
        </a:spcAft>
        <a:buClr>
          <a:srgbClr val="009900"/>
        </a:buClr>
        <a:buSzPct val="80000"/>
        <a:buFont typeface="Wingdings" panose="05000000000000000000" pitchFamily="2" charset="2"/>
        <a:buChar char="p"/>
        <a:defRPr sz="1600" b="1">
          <a:solidFill>
            <a:schemeClr val="tx1"/>
          </a:solidFill>
          <a:latin typeface="+mn-ea"/>
          <a:ea typeface="+mn-ea"/>
        </a:defRPr>
      </a:lvl5pPr>
      <a:lvl6pPr marL="2514600" indent="-228600" algn="l" rtl="0" eaLnBrk="1" fontAlgn="base" hangingPunct="1">
        <a:spcBef>
          <a:spcPct val="20000"/>
        </a:spcBef>
        <a:spcAft>
          <a:spcPct val="0"/>
        </a:spcAft>
        <a:buClr>
          <a:srgbClr val="FF3300"/>
        </a:buClr>
        <a:buFont typeface="Wingdings" pitchFamily="2" charset="2"/>
        <a:buBlip>
          <a:blip r:embed="rId9"/>
        </a:buBlip>
        <a:defRPr sz="2000">
          <a:solidFill>
            <a:schemeClr val="tx1"/>
          </a:solidFill>
          <a:effectLst>
            <a:outerShdw blurRad="38100" dist="38100" dir="2700000" algn="tl">
              <a:srgbClr val="C0C0C0"/>
            </a:outerShdw>
          </a:effectLst>
          <a:latin typeface="+mn-lt"/>
          <a:ea typeface="+mn-ea"/>
        </a:defRPr>
      </a:lvl6pPr>
      <a:lvl7pPr marL="2971800" indent="-228600" algn="l" rtl="0" eaLnBrk="1" fontAlgn="base" hangingPunct="1">
        <a:spcBef>
          <a:spcPct val="20000"/>
        </a:spcBef>
        <a:spcAft>
          <a:spcPct val="0"/>
        </a:spcAft>
        <a:buClr>
          <a:srgbClr val="FF3300"/>
        </a:buClr>
        <a:buFont typeface="Wingdings" pitchFamily="2" charset="2"/>
        <a:buBlip>
          <a:blip r:embed="rId9"/>
        </a:buBlip>
        <a:defRPr sz="2000">
          <a:solidFill>
            <a:schemeClr val="tx1"/>
          </a:solidFill>
          <a:effectLst>
            <a:outerShdw blurRad="38100" dist="38100" dir="2700000" algn="tl">
              <a:srgbClr val="C0C0C0"/>
            </a:outerShdw>
          </a:effectLst>
          <a:latin typeface="+mn-lt"/>
          <a:ea typeface="+mn-ea"/>
        </a:defRPr>
      </a:lvl7pPr>
      <a:lvl8pPr marL="3429000" indent="-228600" algn="l" rtl="0" eaLnBrk="1" fontAlgn="base" hangingPunct="1">
        <a:spcBef>
          <a:spcPct val="20000"/>
        </a:spcBef>
        <a:spcAft>
          <a:spcPct val="0"/>
        </a:spcAft>
        <a:buClr>
          <a:srgbClr val="FF3300"/>
        </a:buClr>
        <a:buFont typeface="Wingdings" pitchFamily="2" charset="2"/>
        <a:buBlip>
          <a:blip r:embed="rId9"/>
        </a:buBlip>
        <a:defRPr sz="2000">
          <a:solidFill>
            <a:schemeClr val="tx1"/>
          </a:solidFill>
          <a:effectLst>
            <a:outerShdw blurRad="38100" dist="38100" dir="2700000" algn="tl">
              <a:srgbClr val="C0C0C0"/>
            </a:outerShdw>
          </a:effectLst>
          <a:latin typeface="+mn-lt"/>
          <a:ea typeface="+mn-ea"/>
        </a:defRPr>
      </a:lvl8pPr>
      <a:lvl9pPr marL="3886200" indent="-228600" algn="l" rtl="0" eaLnBrk="1" fontAlgn="base" hangingPunct="1">
        <a:spcBef>
          <a:spcPct val="20000"/>
        </a:spcBef>
        <a:spcAft>
          <a:spcPct val="0"/>
        </a:spcAft>
        <a:buClr>
          <a:srgbClr val="FF3300"/>
        </a:buClr>
        <a:buFont typeface="Wingdings" pitchFamily="2" charset="2"/>
        <a:buBlip>
          <a:blip r:embed="rId9"/>
        </a:buBlip>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0" y="764706"/>
            <a:ext cx="9144000" cy="2052230"/>
          </a:xfrm>
          <a:solidFill>
            <a:schemeClr val="bg1"/>
          </a:solidFill>
        </p:spPr>
        <p:txBody>
          <a:bodyPr/>
          <a:lstStyle/>
          <a:p>
            <a:pPr eaLnBrk="1" hangingPunct="1">
              <a:lnSpc>
                <a:spcPct val="150000"/>
              </a:lnSpc>
              <a:defRPr/>
            </a:pPr>
            <a:br>
              <a:rPr kumimoji="1" lang="en-US" altLang="zh-CN" sz="3600" spc="600" dirty="0">
                <a:solidFill>
                  <a:srgbClr val="FF0000"/>
                </a:solidFill>
              </a:rPr>
            </a:br>
            <a:r>
              <a:rPr kumimoji="1" lang="zh-CN" altLang="en-US" sz="4400" spc="800" dirty="0">
                <a:solidFill>
                  <a:srgbClr val="002060"/>
                </a:solidFill>
              </a:rPr>
              <a:t>大数据分析与挖掘</a:t>
            </a:r>
            <a:br>
              <a:rPr kumimoji="1" lang="en-US" altLang="zh-CN" sz="4400" spc="800" dirty="0">
                <a:solidFill>
                  <a:srgbClr val="002060"/>
                </a:solidFill>
              </a:rPr>
            </a:br>
            <a:r>
              <a:rPr kumimoji="1" lang="zh-CN" altLang="en-US" sz="4400" spc="800" dirty="0">
                <a:solidFill>
                  <a:srgbClr val="002060"/>
                </a:solidFill>
              </a:rPr>
              <a:t>（第一讲 开篇）</a:t>
            </a:r>
            <a:endParaRPr kumimoji="1" lang="zh-CN" altLang="en-US" sz="3600" spc="800" dirty="0">
              <a:solidFill>
                <a:srgbClr val="002060"/>
              </a:solidFill>
            </a:endParaRPr>
          </a:p>
        </p:txBody>
      </p:sp>
      <p:sp>
        <p:nvSpPr>
          <p:cNvPr id="4" name="标题 2"/>
          <p:cNvSpPr txBox="1">
            <a:spLocks/>
          </p:cNvSpPr>
          <p:nvPr/>
        </p:nvSpPr>
        <p:spPr bwMode="auto">
          <a:xfrm>
            <a:off x="1907704" y="4473113"/>
            <a:ext cx="5436096" cy="12241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400" b="1">
                <a:solidFill>
                  <a:schemeClr val="tx1"/>
                </a:solidFill>
                <a:effectLst/>
                <a:latin typeface="Arial" charset="0"/>
                <a:ea typeface="+mj-ea"/>
                <a:cs typeface="+mj-cs"/>
              </a:defRPr>
            </a:lvl1pPr>
            <a:lvl2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2pPr>
            <a:lvl3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3pPr>
            <a:lvl4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4pPr>
            <a:lvl5pPr algn="l" rtl="0" eaLnBrk="1" fontAlgn="base" hangingPunct="1">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5pPr>
            <a:lvl6pPr marL="4572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6pPr>
            <a:lvl7pPr marL="9144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7pPr>
            <a:lvl8pPr marL="13716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8pPr>
            <a:lvl9pPr marL="18288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9pPr>
          </a:lstStyle>
          <a:p>
            <a:pPr>
              <a:lnSpc>
                <a:spcPct val="200000"/>
              </a:lnSpc>
              <a:defRPr/>
            </a:pPr>
            <a:r>
              <a:rPr kumimoji="1" lang="zh-CN" altLang="en-US" sz="4000" kern="0" dirty="0">
                <a:solidFill>
                  <a:srgbClr val="002060"/>
                </a:solidFill>
              </a:rPr>
              <a:t>秦    科</a:t>
            </a:r>
            <a:endParaRPr kumimoji="1" lang="en-US" altLang="zh-CN" sz="4000" kern="0" dirty="0">
              <a:solidFill>
                <a:srgbClr val="002060"/>
              </a:solidFill>
            </a:endParaRPr>
          </a:p>
          <a:p>
            <a:pPr>
              <a:lnSpc>
                <a:spcPct val="200000"/>
              </a:lnSpc>
              <a:defRPr/>
            </a:pPr>
            <a:endParaRPr kumimoji="1" lang="en-US" altLang="zh-CN" sz="4000" kern="0" dirty="0">
              <a:solidFill>
                <a:srgbClr val="002060"/>
              </a:solidFill>
            </a:endParaRPr>
          </a:p>
        </p:txBody>
      </p:sp>
      <p:cxnSp>
        <p:nvCxnSpPr>
          <p:cNvPr id="8" name="直接连接符 7">
            <a:extLst>
              <a:ext uri="{FF2B5EF4-FFF2-40B4-BE49-F238E27FC236}">
                <a16:creationId xmlns:a16="http://schemas.microsoft.com/office/drawing/2014/main" id="{A2476833-9EC1-4A1B-8E90-0F2391D633D1}"/>
              </a:ext>
            </a:extLst>
          </p:cNvPr>
          <p:cNvCxnSpPr/>
          <p:nvPr/>
        </p:nvCxnSpPr>
        <p:spPr>
          <a:xfrm>
            <a:off x="0" y="3645024"/>
            <a:ext cx="9108504" cy="0"/>
          </a:xfrm>
          <a:prstGeom prst="line">
            <a:avLst/>
          </a:prstGeom>
          <a:ln w="76200">
            <a:solidFill>
              <a:srgbClr val="005CA2"/>
            </a:solidFill>
          </a:ln>
        </p:spPr>
        <p:style>
          <a:lnRef idx="3">
            <a:schemeClr val="accent5"/>
          </a:lnRef>
          <a:fillRef idx="0">
            <a:schemeClr val="accent5"/>
          </a:fillRef>
          <a:effectRef idx="2">
            <a:schemeClr val="accent5"/>
          </a:effectRef>
          <a:fontRef idx="minor">
            <a:schemeClr val="tx1"/>
          </a:fontRef>
        </p:style>
      </p:cxnSp>
      <p:sp>
        <p:nvSpPr>
          <p:cNvPr id="2" name="矩形 1">
            <a:extLst>
              <a:ext uri="{FF2B5EF4-FFF2-40B4-BE49-F238E27FC236}">
                <a16:creationId xmlns:a16="http://schemas.microsoft.com/office/drawing/2014/main" id="{1B35694D-EBF5-4D45-B78D-31EF7CD4353D}"/>
              </a:ext>
            </a:extLst>
          </p:cNvPr>
          <p:cNvSpPr/>
          <p:nvPr/>
        </p:nvSpPr>
        <p:spPr>
          <a:xfrm>
            <a:off x="0" y="6525344"/>
            <a:ext cx="8064896" cy="276999"/>
          </a:xfrm>
          <a:prstGeom prst="rect">
            <a:avLst/>
          </a:prstGeom>
        </p:spPr>
        <p:txBody>
          <a:bodyPr wrap="square">
            <a:spAutoFit/>
          </a:bodyPr>
          <a:lstStyle/>
          <a:p>
            <a:r>
              <a:rPr lang="zh-CN" altLang="en-US" sz="1200" b="1" dirty="0"/>
              <a:t>导师介绍：https://yjsjy.uestc.edu.cn/gmis/jcsjgl/dsfc/dsgrjj/11422?yxsh=08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2"/>
          <p:cNvSpPr txBox="1">
            <a:spLocks noChangeArrowheads="1"/>
          </p:cNvSpPr>
          <p:nvPr/>
        </p:nvSpPr>
        <p:spPr bwMode="auto">
          <a:xfrm>
            <a:off x="86868" y="912114"/>
            <a:ext cx="85999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投资领域，围绕行业应用的创业公司大量出现</a:t>
            </a:r>
          </a:p>
          <a:p>
            <a:pPr eaLnBrk="1" hangingPunct="1">
              <a:defRPr/>
            </a:pPr>
            <a:endParaRPr lang="zh-CN" altLang="en-US" sz="2400" dirty="0">
              <a:latin typeface="黑体" panose="02010609060101010101" pitchFamily="49" charset="-122"/>
              <a:ea typeface="黑体" panose="02010609060101010101" pitchFamily="49" charset="-122"/>
            </a:endParaRPr>
          </a:p>
        </p:txBody>
      </p:sp>
      <p:sp>
        <p:nvSpPr>
          <p:cNvPr id="30724" name="文本框 3"/>
          <p:cNvSpPr txBox="1">
            <a:spLocks noChangeArrowheads="1"/>
          </p:cNvSpPr>
          <p:nvPr/>
        </p:nvSpPr>
        <p:spPr bwMode="auto">
          <a:xfrm>
            <a:off x="425196" y="1725930"/>
            <a:ext cx="489204" cy="38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008">
                <a:solidFill>
                  <a:srgbClr val="FFFFFF"/>
                </a:solidFill>
                <a:latin typeface="微软雅黑" panose="020B0503020204020204" pitchFamily="34" charset="-122"/>
              </a:rPr>
              <a:t>观点</a:t>
            </a:r>
          </a:p>
          <a:p>
            <a:pPr eaLnBrk="1" hangingPunct="1">
              <a:lnSpc>
                <a:spcPct val="100000"/>
              </a:lnSpc>
              <a:spcBef>
                <a:spcPct val="0"/>
              </a:spcBef>
              <a:buFontTx/>
              <a:buNone/>
            </a:pPr>
            <a:endParaRPr lang="zh-CN" altLang="en-US" sz="864"/>
          </a:p>
        </p:txBody>
      </p:sp>
      <p:sp>
        <p:nvSpPr>
          <p:cNvPr id="27" name="文本框 2"/>
          <p:cNvSpPr txBox="1">
            <a:spLocks noChangeArrowheads="1"/>
          </p:cNvSpPr>
          <p:nvPr/>
        </p:nvSpPr>
        <p:spPr bwMode="auto">
          <a:xfrm>
            <a:off x="107504" y="5096298"/>
            <a:ext cx="878497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l"/>
              <a:defRPr/>
            </a:pPr>
            <a:r>
              <a:rPr lang="zh-CN" altLang="en-US" sz="1800" dirty="0">
                <a:solidFill>
                  <a:srgbClr val="000000"/>
                </a:solidFill>
                <a:latin typeface="微软雅黑" panose="020B0503020204020204" pitchFamily="34" charset="-122"/>
              </a:rPr>
              <a:t>重点聚焦在广告营销、金融、政府、医疗、教育、安全等领域</a:t>
            </a:r>
            <a:endParaRPr lang="en-US" altLang="zh-CN" sz="1800" dirty="0">
              <a:solidFill>
                <a:srgbClr val="000000"/>
              </a:solidFill>
              <a:latin typeface="微软雅黑" panose="020B0503020204020204" pitchFamily="34" charset="-122"/>
            </a:endParaRPr>
          </a:p>
          <a:p>
            <a:pPr marL="285750" indent="-285750" algn="just">
              <a:lnSpc>
                <a:spcPct val="150000"/>
              </a:lnSpc>
              <a:buFont typeface="Wingdings" panose="05000000000000000000" pitchFamily="2" charset="2"/>
              <a:buChar char="l"/>
              <a:defRPr/>
            </a:pPr>
            <a:r>
              <a:rPr lang="zh-CN" altLang="en-US" sz="1800" dirty="0">
                <a:solidFill>
                  <a:srgbClr val="000000"/>
                </a:solidFill>
                <a:latin typeface="微软雅黑" panose="020B0503020204020204" pitchFamily="34" charset="-122"/>
              </a:rPr>
              <a:t>传统</a:t>
            </a:r>
            <a:r>
              <a:rPr lang="en-US" altLang="zh-CN" sz="1800" dirty="0">
                <a:solidFill>
                  <a:srgbClr val="000000"/>
                </a:solidFill>
                <a:latin typeface="微软雅黑" panose="020B0503020204020204" pitchFamily="34" charset="-122"/>
              </a:rPr>
              <a:t>IT</a:t>
            </a:r>
            <a:r>
              <a:rPr lang="zh-CN" altLang="en-US" sz="1800" dirty="0">
                <a:solidFill>
                  <a:srgbClr val="000000"/>
                </a:solidFill>
                <a:latin typeface="微软雅黑" panose="020B0503020204020204" pitchFamily="34" charset="-122"/>
              </a:rPr>
              <a:t>厂家加速进入</a:t>
            </a:r>
            <a:endParaRPr lang="en-US" altLang="zh-CN" sz="1800" dirty="0">
              <a:solidFill>
                <a:srgbClr val="000000"/>
              </a:solidFill>
              <a:latin typeface="微软雅黑" panose="020B0503020204020204" pitchFamily="34" charset="-122"/>
            </a:endParaRPr>
          </a:p>
          <a:p>
            <a:pPr marL="285750" indent="-285750" algn="just">
              <a:lnSpc>
                <a:spcPct val="150000"/>
              </a:lnSpc>
              <a:buFont typeface="Wingdings" panose="05000000000000000000" pitchFamily="2" charset="2"/>
              <a:buChar char="l"/>
              <a:defRPr/>
            </a:pPr>
            <a:r>
              <a:rPr lang="zh-CN" altLang="en-US" sz="1800" dirty="0">
                <a:solidFill>
                  <a:srgbClr val="000000"/>
                </a:solidFill>
                <a:latin typeface="微软雅黑" panose="020B0503020204020204" pitchFamily="34" charset="-122"/>
              </a:rPr>
              <a:t>越来越多的大数据公司开始推出</a:t>
            </a:r>
            <a:r>
              <a:rPr lang="en-US" altLang="zh-CN" sz="1800" dirty="0">
                <a:solidFill>
                  <a:srgbClr val="000000"/>
                </a:solidFill>
                <a:latin typeface="微软雅黑" panose="020B0503020204020204" pitchFamily="34" charset="-122"/>
              </a:rPr>
              <a:t>Big Data as a Service</a:t>
            </a:r>
            <a:r>
              <a:rPr lang="zh-CN" altLang="en-US" sz="1800" dirty="0">
                <a:solidFill>
                  <a:srgbClr val="000000"/>
                </a:solidFill>
                <a:latin typeface="微软雅黑" panose="020B0503020204020204" pitchFamily="34" charset="-122"/>
              </a:rPr>
              <a:t>服务</a:t>
            </a:r>
            <a:endParaRPr lang="en-US" altLang="zh-CN" sz="1800" dirty="0">
              <a:solidFill>
                <a:srgbClr val="000000"/>
              </a:solidFill>
              <a:latin typeface="微软雅黑" panose="020B0503020204020204" pitchFamily="34" charset="-122"/>
            </a:endParaRPr>
          </a:p>
          <a:p>
            <a:pPr marL="285750" indent="-285750" algn="just">
              <a:lnSpc>
                <a:spcPct val="150000"/>
              </a:lnSpc>
              <a:buFont typeface="Wingdings" panose="05000000000000000000" pitchFamily="2" charset="2"/>
              <a:buChar char="l"/>
              <a:defRPr/>
            </a:pPr>
            <a:r>
              <a:rPr lang="zh-CN" altLang="en-US" sz="1800" dirty="0">
                <a:latin typeface="黑体" panose="02010609060101010101" pitchFamily="49" charset="-122"/>
                <a:ea typeface="黑体" panose="02010609060101010101" pitchFamily="49" charset="-122"/>
              </a:rPr>
              <a:t>大数据发展的推动力，由技术转变为商业为主</a:t>
            </a:r>
            <a:endParaRPr lang="zh-CN" altLang="en-US" sz="1800" dirty="0">
              <a:solidFill>
                <a:srgbClr val="000000"/>
              </a:solidFill>
              <a:latin typeface="微软雅黑" panose="020B0503020204020204" pitchFamily="34" charset="-122"/>
            </a:endParaRPr>
          </a:p>
        </p:txBody>
      </p:sp>
      <p:pic>
        <p:nvPicPr>
          <p:cNvPr id="113666" name="Picture 2" descr="http://mattturck.com/wp-content/uploads/2017/05/Matt-Turck-FirstMark-2017-Big-Data-Landscap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196" y="1642152"/>
            <a:ext cx="8035236" cy="345414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40152" y="1346020"/>
            <a:ext cx="2417650" cy="461665"/>
          </a:xfrm>
          <a:prstGeom prst="rect">
            <a:avLst/>
          </a:prstGeom>
        </p:spPr>
        <p:txBody>
          <a:bodyPr wrap="none">
            <a:spAutoFit/>
          </a:bodyPr>
          <a:lstStyle/>
          <a:p>
            <a:r>
              <a:rPr lang="en-US" altLang="zh-CN" sz="2400" u="sng" dirty="0">
                <a:solidFill>
                  <a:srgbClr val="CC0000"/>
                </a:solidFill>
                <a:latin typeface="arial" panose="020B0604020202020204" pitchFamily="34" charset="0"/>
              </a:rPr>
              <a:t>2017</a:t>
            </a:r>
            <a:r>
              <a:rPr lang="zh-CN" altLang="en-US" sz="2400" dirty="0">
                <a:solidFill>
                  <a:srgbClr val="333333"/>
                </a:solidFill>
                <a:latin typeface="arial" panose="020B0604020202020204" pitchFamily="34" charset="0"/>
              </a:rPr>
              <a:t>大数据版图</a:t>
            </a:r>
            <a:endParaRPr lang="zh-CN" altLang="en-US" sz="2400" i="0" dirty="0">
              <a:solidFill>
                <a:srgbClr val="333333"/>
              </a:solidFill>
              <a:effectLst/>
              <a:latin typeface="arial" panose="020B0604020202020204" pitchFamily="34" charset="0"/>
            </a:endParaRPr>
          </a:p>
        </p:txBody>
      </p:sp>
      <p:sp>
        <p:nvSpPr>
          <p:cNvPr id="6" name="标题 5"/>
          <p:cNvSpPr>
            <a:spLocks noGrp="1"/>
          </p:cNvSpPr>
          <p:nvPr>
            <p:ph type="title"/>
          </p:nvPr>
        </p:nvSpPr>
        <p:spPr/>
        <p:txBody>
          <a:bodyPr/>
          <a:lstStyle/>
          <a:p>
            <a:endParaRPr lang="en-US"/>
          </a:p>
        </p:txBody>
      </p:sp>
    </p:spTree>
    <p:extLst>
      <p:ext uri="{BB962C8B-B14F-4D97-AF65-F5344CB8AC3E}">
        <p14:creationId xmlns:p14="http://schemas.microsoft.com/office/powerpoint/2010/main" val="21791288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607319543"/>
              </p:ext>
            </p:extLst>
          </p:nvPr>
        </p:nvGraphicFramePr>
        <p:xfrm>
          <a:off x="827584" y="126876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701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7"/>
            <a:ext cx="7931224" cy="4752528"/>
          </a:xfrm>
        </p:spPr>
        <p:txBody>
          <a:bodyPr/>
          <a:lstStyle/>
          <a:p>
            <a:pPr>
              <a:lnSpc>
                <a:spcPct val="200000"/>
              </a:lnSpc>
            </a:pPr>
            <a:r>
              <a:rPr lang="zh-CN" altLang="en-US" sz="2800" dirty="0">
                <a:latin typeface="Times New Roman" panose="02020603050405020304" pitchFamily="18" charset="0"/>
                <a:ea typeface="黑体" panose="02010609060101010101" pitchFamily="49" charset="-122"/>
              </a:rPr>
              <a:t>内存计算</a:t>
            </a:r>
            <a:endParaRPr lang="en-US" altLang="zh-CN" sz="2800" dirty="0">
              <a:latin typeface="Times New Roman" panose="02020603050405020304" pitchFamily="18" charset="0"/>
              <a:ea typeface="黑体" panose="02010609060101010101" pitchFamily="49" charset="-122"/>
            </a:endParaRPr>
          </a:p>
          <a:p>
            <a:pPr>
              <a:lnSpc>
                <a:spcPct val="200000"/>
              </a:lnSpc>
            </a:pPr>
            <a:r>
              <a:rPr lang="zh-CN" altLang="en-US" sz="2800" dirty="0">
                <a:latin typeface="Times New Roman" panose="02020603050405020304" pitchFamily="18" charset="0"/>
                <a:ea typeface="黑体" panose="02010609060101010101" pitchFamily="49" charset="-122"/>
              </a:rPr>
              <a:t>认知计算</a:t>
            </a:r>
            <a:endParaRPr lang="en-US" altLang="zh-CN" sz="2800" dirty="0">
              <a:latin typeface="Times New Roman" panose="02020603050405020304" pitchFamily="18" charset="0"/>
              <a:ea typeface="黑体" panose="02010609060101010101" pitchFamily="49" charset="-122"/>
            </a:endParaRPr>
          </a:p>
          <a:p>
            <a:pPr>
              <a:lnSpc>
                <a:spcPct val="200000"/>
              </a:lnSpc>
            </a:pPr>
            <a:r>
              <a:rPr lang="zh-CN" altLang="en-US" sz="2800" dirty="0">
                <a:latin typeface="Times New Roman" panose="02020603050405020304" pitchFamily="18" charset="0"/>
                <a:ea typeface="黑体" panose="02010609060101010101" pitchFamily="49" charset="-122"/>
              </a:rPr>
              <a:t>机器学习</a:t>
            </a:r>
            <a:endParaRPr lang="en-US" altLang="zh-CN" sz="2800" dirty="0">
              <a:latin typeface="Times New Roman" panose="02020603050405020304" pitchFamily="18" charset="0"/>
              <a:ea typeface="黑体" panose="02010609060101010101" pitchFamily="49" charset="-122"/>
            </a:endParaRPr>
          </a:p>
          <a:p>
            <a:pPr>
              <a:lnSpc>
                <a:spcPct val="200000"/>
              </a:lnSpc>
            </a:pPr>
            <a:r>
              <a:rPr lang="zh-CN" altLang="en-US" sz="2800" dirty="0">
                <a:latin typeface="Times New Roman" panose="02020603050405020304" pitchFamily="18" charset="0"/>
                <a:ea typeface="黑体" panose="02010609060101010101" pitchFamily="49" charset="-122"/>
              </a:rPr>
              <a:t>物联网与边缘计算</a:t>
            </a:r>
            <a:endParaRPr lang="en-US" altLang="zh-CN" sz="2800" dirty="0">
              <a:latin typeface="Times New Roman" panose="02020603050405020304" pitchFamily="18" charset="0"/>
              <a:ea typeface="黑体" panose="02010609060101010101" pitchFamily="49" charset="-122"/>
            </a:endParaRPr>
          </a:p>
          <a:p>
            <a:pPr>
              <a:lnSpc>
                <a:spcPct val="200000"/>
              </a:lnSpc>
            </a:pPr>
            <a:r>
              <a:rPr lang="zh-CN" altLang="en-US" sz="2800" dirty="0">
                <a:latin typeface="Times New Roman" panose="02020603050405020304" pitchFamily="18" charset="0"/>
                <a:ea typeface="黑体" panose="02010609060101010101" pitchFamily="49" charset="-122"/>
              </a:rPr>
              <a:t>安全与隐私保护</a:t>
            </a:r>
            <a:endParaRPr lang="en-US" altLang="zh-CN" sz="28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293992244"/>
      </p:ext>
    </p:extLst>
  </p:cSld>
  <p:clrMapOvr>
    <a:masterClrMapping/>
  </p:clrMapOvr>
  <p:transition advTm="14778">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64704"/>
            <a:ext cx="8640960" cy="4752528"/>
          </a:xfrm>
        </p:spPr>
        <p:txBody>
          <a:bodyPr/>
          <a:lstStyle/>
          <a:p>
            <a:pPr>
              <a:lnSpc>
                <a:spcPct val="150000"/>
              </a:lnSpc>
            </a:pPr>
            <a:r>
              <a:rPr lang="zh-CN" altLang="en-US" sz="2800" dirty="0">
                <a:latin typeface="Times New Roman" panose="02020603050405020304" pitchFamily="18" charset="0"/>
                <a:ea typeface="黑体" panose="02010609060101010101" pitchFamily="49" charset="-122"/>
              </a:rPr>
              <a:t>内存计算技术</a:t>
            </a:r>
            <a:endParaRPr lang="en-US" altLang="zh-CN" sz="28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传统数据库和文件系统是数据传输处理的瓶颈</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内存技术可极大提升数据传输处理效率</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根据</a:t>
            </a:r>
            <a:r>
              <a:rPr lang="en-US" altLang="zh-CN" sz="2000" dirty="0">
                <a:latin typeface="Times New Roman" panose="02020603050405020304" pitchFamily="18" charset="0"/>
                <a:ea typeface="黑体" panose="02010609060101010101" pitchFamily="49" charset="-122"/>
              </a:rPr>
              <a:t>Forrester Research</a:t>
            </a:r>
            <a:r>
              <a:rPr lang="zh-CN" altLang="en-US" sz="2000" dirty="0">
                <a:latin typeface="Times New Roman" panose="02020603050405020304" pitchFamily="18" charset="0"/>
                <a:ea typeface="黑体" panose="02010609060101010101" pitchFamily="49" charset="-122"/>
              </a:rPr>
              <a:t>的研究报告，市场对内存计算的需求按照每年</a:t>
            </a:r>
            <a:r>
              <a:rPr lang="en-US" altLang="zh-CN" sz="2000" dirty="0">
                <a:latin typeface="Times New Roman" panose="02020603050405020304" pitchFamily="18" charset="0"/>
                <a:ea typeface="黑体" panose="02010609060101010101" pitchFamily="49" charset="-122"/>
              </a:rPr>
              <a:t>29.2%</a:t>
            </a:r>
            <a:r>
              <a:rPr lang="zh-CN" altLang="en-US" sz="2000" dirty="0">
                <a:latin typeface="Times New Roman" panose="02020603050405020304" pitchFamily="18" charset="0"/>
                <a:ea typeface="黑体" panose="02010609060101010101" pitchFamily="49" charset="-122"/>
              </a:rPr>
              <a:t>的速率增长</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en-US" altLang="zh-CN" sz="2000" dirty="0">
                <a:latin typeface="Times New Roman" panose="02020603050405020304" pitchFamily="18" charset="0"/>
                <a:ea typeface="黑体" panose="02010609060101010101" pitchFamily="49" charset="-122"/>
              </a:rPr>
              <a:t>Oracle</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SAP</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IBM</a:t>
            </a:r>
            <a:r>
              <a:rPr lang="zh-CN" altLang="en-US" sz="2000" dirty="0">
                <a:latin typeface="Times New Roman" panose="02020603050405020304" pitchFamily="18" charset="0"/>
                <a:ea typeface="黑体" panose="02010609060101010101" pitchFamily="49" charset="-122"/>
              </a:rPr>
              <a:t>等已在内存数据库和内存计算上推出了重要产品</a:t>
            </a:r>
            <a:endParaRPr lang="en-US" altLang="zh-CN" sz="2000" dirty="0">
              <a:latin typeface="Times New Roman" panose="02020603050405020304" pitchFamily="18" charset="0"/>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835697" y="4730557"/>
            <a:ext cx="1982688" cy="753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3666" name="Picture 2" descr="http://www.oracle.com/ocom/groups/public/@otn/documents/digitalasset/22171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430" y="5539943"/>
            <a:ext cx="2820194" cy="121614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5004048" y="4281573"/>
            <a:ext cx="2774776" cy="1089607"/>
          </a:xfrm>
          <a:prstGeom prst="rect">
            <a:avLst/>
          </a:prstGeom>
        </p:spPr>
      </p:pic>
      <p:pic>
        <p:nvPicPr>
          <p:cNvPr id="9" name="图片 8"/>
          <p:cNvPicPr>
            <a:picLocks noChangeAspect="1"/>
          </p:cNvPicPr>
          <p:nvPr/>
        </p:nvPicPr>
        <p:blipFill>
          <a:blip r:embed="rId5"/>
          <a:stretch>
            <a:fillRect/>
          </a:stretch>
        </p:blipFill>
        <p:spPr>
          <a:xfrm>
            <a:off x="4988855" y="5445224"/>
            <a:ext cx="3024336" cy="1373831"/>
          </a:xfrm>
          <a:prstGeom prst="rect">
            <a:avLst/>
          </a:prstGeom>
        </p:spPr>
      </p:pic>
    </p:spTree>
    <p:extLst>
      <p:ext uri="{BB962C8B-B14F-4D97-AF65-F5344CB8AC3E}">
        <p14:creationId xmlns:p14="http://schemas.microsoft.com/office/powerpoint/2010/main" val="779859584"/>
      </p:ext>
    </p:extLst>
  </p:cSld>
  <p:clrMapOvr>
    <a:masterClrMapping/>
  </p:clrMapOvr>
  <p:transition advTm="14778">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9069" y="1021598"/>
            <a:ext cx="8460432" cy="4752528"/>
          </a:xfrm>
        </p:spPr>
        <p:txBody>
          <a:bodyPr/>
          <a:lstStyle/>
          <a:p>
            <a:pPr>
              <a:lnSpc>
                <a:spcPct val="150000"/>
              </a:lnSpc>
            </a:pPr>
            <a:r>
              <a:rPr lang="zh-CN" altLang="en-US" sz="2800" dirty="0">
                <a:latin typeface="Times New Roman" panose="02020603050405020304" pitchFamily="18" charset="0"/>
                <a:ea typeface="黑体" panose="02010609060101010101" pitchFamily="49" charset="-122"/>
              </a:rPr>
              <a:t>认知计算</a:t>
            </a:r>
            <a:endParaRPr lang="en-US" altLang="zh-CN" sz="28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综合利用机器学习、计算机视觉、语音识别、自然语言处理、人机交互、推理等技术，实现类脑智能</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和人工智能的重要区别在于：认知计算偏重于给出知识，</a:t>
            </a:r>
            <a:r>
              <a:rPr lang="en-US" altLang="zh-CN" sz="2000" dirty="0">
                <a:latin typeface="Times New Roman" panose="02020603050405020304" pitchFamily="18" charset="0"/>
                <a:ea typeface="黑体" panose="02010609060101010101" pitchFamily="49" charset="-122"/>
              </a:rPr>
              <a:t>AI</a:t>
            </a:r>
            <a:r>
              <a:rPr lang="zh-CN" altLang="en-US" sz="2000" dirty="0">
                <a:latin typeface="Times New Roman" panose="02020603050405020304" pitchFamily="18" charset="0"/>
                <a:ea typeface="黑体" panose="02010609060101010101" pitchFamily="49" charset="-122"/>
              </a:rPr>
              <a:t>是偏重给出决策</a:t>
            </a:r>
            <a:endParaRPr lang="en-US" altLang="zh-CN" sz="200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07504" y="4253405"/>
            <a:ext cx="1525965" cy="1520721"/>
          </a:xfrm>
          <a:prstGeom prst="rect">
            <a:avLst/>
          </a:prstGeom>
        </p:spPr>
      </p:pic>
      <p:pic>
        <p:nvPicPr>
          <p:cNvPr id="5" name="图片 4"/>
          <p:cNvPicPr>
            <a:picLocks noChangeAspect="1"/>
          </p:cNvPicPr>
          <p:nvPr/>
        </p:nvPicPr>
        <p:blipFill>
          <a:blip r:embed="rId3"/>
          <a:stretch>
            <a:fillRect/>
          </a:stretch>
        </p:blipFill>
        <p:spPr>
          <a:xfrm>
            <a:off x="1740973" y="4271999"/>
            <a:ext cx="2808312" cy="1421809"/>
          </a:xfrm>
          <a:prstGeom prst="rect">
            <a:avLst/>
          </a:prstGeom>
        </p:spPr>
      </p:pic>
      <p:pic>
        <p:nvPicPr>
          <p:cNvPr id="7" name="图片 6"/>
          <p:cNvPicPr>
            <a:picLocks noChangeAspect="1"/>
          </p:cNvPicPr>
          <p:nvPr/>
        </p:nvPicPr>
        <p:blipFill>
          <a:blip r:embed="rId4"/>
          <a:stretch>
            <a:fillRect/>
          </a:stretch>
        </p:blipFill>
        <p:spPr>
          <a:xfrm>
            <a:off x="4572000" y="4289717"/>
            <a:ext cx="1665953" cy="1426248"/>
          </a:xfrm>
          <a:prstGeom prst="rect">
            <a:avLst/>
          </a:prstGeom>
        </p:spPr>
      </p:pic>
      <p:pic>
        <p:nvPicPr>
          <p:cNvPr id="8" name="图片 7"/>
          <p:cNvPicPr>
            <a:picLocks noChangeAspect="1"/>
          </p:cNvPicPr>
          <p:nvPr/>
        </p:nvPicPr>
        <p:blipFill>
          <a:blip r:embed="rId5"/>
          <a:stretch>
            <a:fillRect/>
          </a:stretch>
        </p:blipFill>
        <p:spPr>
          <a:xfrm>
            <a:off x="6347443" y="4438974"/>
            <a:ext cx="2687067" cy="1155507"/>
          </a:xfrm>
          <a:prstGeom prst="rect">
            <a:avLst/>
          </a:prstGeom>
        </p:spPr>
      </p:pic>
    </p:spTree>
    <p:extLst>
      <p:ext uri="{BB962C8B-B14F-4D97-AF65-F5344CB8AC3E}">
        <p14:creationId xmlns:p14="http://schemas.microsoft.com/office/powerpoint/2010/main" val="3929188688"/>
      </p:ext>
    </p:extLst>
  </p:cSld>
  <p:clrMapOvr>
    <a:masterClrMapping/>
  </p:clrMapOvr>
  <p:transition advTm="14778">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88" y="1052737"/>
            <a:ext cx="9037984" cy="4752528"/>
          </a:xfrm>
        </p:spPr>
        <p:txBody>
          <a:bodyPr/>
          <a:lstStyle/>
          <a:p>
            <a:pPr algn="just">
              <a:lnSpc>
                <a:spcPct val="150000"/>
              </a:lnSpc>
            </a:pPr>
            <a:r>
              <a:rPr lang="zh-CN" altLang="en-US" sz="2800" dirty="0">
                <a:latin typeface="Times New Roman" panose="02020603050405020304" pitchFamily="18" charset="0"/>
                <a:ea typeface="黑体" panose="02010609060101010101" pitchFamily="49" charset="-122"/>
              </a:rPr>
              <a:t>机器学习技术</a:t>
            </a:r>
            <a:endParaRPr lang="en-US" altLang="zh-CN" sz="2800" dirty="0">
              <a:latin typeface="Times New Roman" panose="02020603050405020304" pitchFamily="18" charset="0"/>
              <a:ea typeface="黑体" panose="02010609060101010101" pitchFamily="49" charset="-122"/>
            </a:endParaRPr>
          </a:p>
          <a:p>
            <a:pPr lvl="1" algn="just">
              <a:lnSpc>
                <a:spcPct val="150000"/>
              </a:lnSpc>
            </a:pPr>
            <a:r>
              <a:rPr lang="zh-CN" altLang="en-US" sz="2000" dirty="0">
                <a:latin typeface="Times New Roman" panose="02020603050405020304" pitchFamily="18" charset="0"/>
                <a:ea typeface="黑体" panose="02010609060101010101" pitchFamily="49" charset="-122"/>
              </a:rPr>
              <a:t>促进机器自动学习并理解大数据，从而做出预测、自适应调整等</a:t>
            </a:r>
            <a:endParaRPr lang="en-US" altLang="zh-CN" sz="2000" dirty="0">
              <a:latin typeface="Times New Roman" panose="02020603050405020304" pitchFamily="18" charset="0"/>
              <a:ea typeface="黑体" panose="02010609060101010101" pitchFamily="49" charset="-122"/>
            </a:endParaRPr>
          </a:p>
          <a:p>
            <a:pPr lvl="1" algn="just">
              <a:lnSpc>
                <a:spcPct val="150000"/>
              </a:lnSpc>
            </a:pPr>
            <a:r>
              <a:rPr lang="zh-CN" altLang="en-US" sz="2000" dirty="0">
                <a:latin typeface="Times New Roman" panose="02020603050405020304" pitchFamily="18" charset="0"/>
                <a:ea typeface="黑体" panose="02010609060101010101" pitchFamily="49" charset="-122"/>
              </a:rPr>
              <a:t>根据</a:t>
            </a:r>
            <a:r>
              <a:rPr lang="en-US" altLang="zh-CN" sz="2000" dirty="0">
                <a:latin typeface="Times New Roman" panose="02020603050405020304" pitchFamily="18" charset="0"/>
                <a:ea typeface="黑体" panose="02010609060101010101" pitchFamily="49" charset="-122"/>
              </a:rPr>
              <a:t>Gartner</a:t>
            </a:r>
            <a:r>
              <a:rPr lang="zh-CN" altLang="en-US" sz="2000" dirty="0">
                <a:latin typeface="Times New Roman" panose="02020603050405020304" pitchFamily="18" charset="0"/>
                <a:ea typeface="黑体" panose="02010609060101010101" pitchFamily="49" charset="-122"/>
              </a:rPr>
              <a:t>的报告，机器学习是未来几年最重要的技术之一</a:t>
            </a:r>
            <a:endParaRPr lang="en-US" altLang="zh-CN" sz="2000" dirty="0">
              <a:latin typeface="Times New Roman" panose="02020603050405020304" pitchFamily="18" charset="0"/>
              <a:ea typeface="黑体" panose="02010609060101010101" pitchFamily="49" charset="-122"/>
            </a:endParaRPr>
          </a:p>
          <a:p>
            <a:pPr lvl="1" algn="just">
              <a:lnSpc>
                <a:spcPct val="150000"/>
              </a:lnSpc>
            </a:pPr>
            <a:r>
              <a:rPr lang="zh-CN" altLang="en-US" sz="2000" dirty="0">
                <a:latin typeface="Times New Roman" panose="02020603050405020304" pitchFamily="18" charset="0"/>
                <a:ea typeface="黑体" panose="02010609060101010101" pitchFamily="49" charset="-122"/>
              </a:rPr>
              <a:t>目前国际巨头公司都把机器学习作为未来发展战略</a:t>
            </a:r>
            <a:endParaRPr lang="en-US" altLang="zh-CN" sz="2000" dirty="0">
              <a:latin typeface="Times New Roman" panose="02020603050405020304" pitchFamily="18" charset="0"/>
              <a:ea typeface="黑体" panose="02010609060101010101" pitchFamily="49" charset="-122"/>
            </a:endParaRPr>
          </a:p>
          <a:p>
            <a:pPr lvl="2" algn="just">
              <a:lnSpc>
                <a:spcPct val="150000"/>
              </a:lnSpc>
            </a:pPr>
            <a:r>
              <a:rPr lang="en-US" altLang="zh-CN" sz="2000" dirty="0">
                <a:latin typeface="Times New Roman" panose="02020603050405020304" pitchFamily="18" charset="0"/>
                <a:ea typeface="黑体" panose="02010609060101010101" pitchFamily="49" charset="-122"/>
              </a:rPr>
              <a:t>Google</a:t>
            </a: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Brain</a:t>
            </a:r>
          </a:p>
          <a:p>
            <a:pPr lvl="2" algn="just">
              <a:lnSpc>
                <a:spcPct val="150000"/>
              </a:lnSpc>
            </a:pPr>
            <a:r>
              <a:rPr lang="zh-CN" altLang="en-US" sz="2000" dirty="0">
                <a:latin typeface="Times New Roman" panose="02020603050405020304" pitchFamily="18" charset="0"/>
                <a:ea typeface="黑体" panose="02010609060101010101" pitchFamily="49" charset="-122"/>
              </a:rPr>
              <a:t>百度大脑</a:t>
            </a:r>
            <a:endParaRPr lang="en-US" altLang="zh-CN" sz="2000" dirty="0">
              <a:latin typeface="Times New Roman" panose="02020603050405020304" pitchFamily="18" charset="0"/>
              <a:ea typeface="黑体" panose="02010609060101010101" pitchFamily="49" charset="-122"/>
            </a:endParaRPr>
          </a:p>
          <a:p>
            <a:pPr lvl="2" algn="just">
              <a:lnSpc>
                <a:spcPct val="150000"/>
              </a:lnSpc>
            </a:pPr>
            <a:r>
              <a:rPr lang="zh-CN" altLang="en-US" sz="2000" dirty="0">
                <a:latin typeface="Times New Roman" panose="02020603050405020304" pitchFamily="18" charset="0"/>
                <a:ea typeface="黑体" panose="02010609060101010101" pitchFamily="49" charset="-122"/>
              </a:rPr>
              <a:t>阿里云</a:t>
            </a:r>
            <a:r>
              <a:rPr lang="en-US" altLang="zh-CN" sz="2000" dirty="0">
                <a:latin typeface="Times New Roman" panose="02020603050405020304" pitchFamily="18" charset="0"/>
                <a:ea typeface="黑体" panose="02010609060101010101" pitchFamily="49" charset="-122"/>
              </a:rPr>
              <a:t>PAI</a:t>
            </a:r>
          </a:p>
          <a:p>
            <a:pPr lvl="2" algn="just">
              <a:lnSpc>
                <a:spcPct val="150000"/>
              </a:lnSpc>
            </a:pPr>
            <a:r>
              <a:rPr lang="zh-CN" altLang="en-US" sz="2000" dirty="0">
                <a:latin typeface="Times New Roman" panose="02020603050405020304" pitchFamily="18" charset="0"/>
                <a:ea typeface="黑体" panose="02010609060101010101" pitchFamily="49" charset="-122"/>
              </a:rPr>
              <a:t>腾讯</a:t>
            </a:r>
            <a:r>
              <a:rPr lang="en-US" altLang="zh-CN" sz="2000" dirty="0">
                <a:latin typeface="Times New Roman" panose="02020603050405020304" pitchFamily="18" charset="0"/>
                <a:ea typeface="黑体" panose="02010609060101010101" pitchFamily="49" charset="-122"/>
              </a:rPr>
              <a:t>TML</a:t>
            </a:r>
          </a:p>
        </p:txBody>
      </p:sp>
      <p:pic>
        <p:nvPicPr>
          <p:cNvPr id="2" name="图片 1"/>
          <p:cNvPicPr>
            <a:picLocks noChangeAspect="1"/>
          </p:cNvPicPr>
          <p:nvPr/>
        </p:nvPicPr>
        <p:blipFill>
          <a:blip r:embed="rId3"/>
          <a:stretch>
            <a:fillRect/>
          </a:stretch>
        </p:blipFill>
        <p:spPr>
          <a:xfrm>
            <a:off x="2843808" y="4370955"/>
            <a:ext cx="2047875" cy="1406975"/>
          </a:xfrm>
          <a:prstGeom prst="rect">
            <a:avLst/>
          </a:prstGeom>
        </p:spPr>
      </p:pic>
      <p:pic>
        <p:nvPicPr>
          <p:cNvPr id="5" name="图片 4"/>
          <p:cNvPicPr>
            <a:picLocks noChangeAspect="1"/>
          </p:cNvPicPr>
          <p:nvPr/>
        </p:nvPicPr>
        <p:blipFill>
          <a:blip r:embed="rId4"/>
          <a:stretch>
            <a:fillRect/>
          </a:stretch>
        </p:blipFill>
        <p:spPr>
          <a:xfrm>
            <a:off x="7177512" y="4386829"/>
            <a:ext cx="1800200" cy="1401459"/>
          </a:xfrm>
          <a:prstGeom prst="rect">
            <a:avLst/>
          </a:prstGeom>
        </p:spPr>
      </p:pic>
      <p:pic>
        <p:nvPicPr>
          <p:cNvPr id="7" name="图片 6"/>
          <p:cNvPicPr>
            <a:picLocks noChangeAspect="1"/>
          </p:cNvPicPr>
          <p:nvPr/>
        </p:nvPicPr>
        <p:blipFill>
          <a:blip r:embed="rId5"/>
          <a:stretch>
            <a:fillRect/>
          </a:stretch>
        </p:blipFill>
        <p:spPr>
          <a:xfrm>
            <a:off x="4988222" y="4386829"/>
            <a:ext cx="2047875" cy="1323975"/>
          </a:xfrm>
          <a:prstGeom prst="rect">
            <a:avLst/>
          </a:prstGeom>
        </p:spPr>
      </p:pic>
    </p:spTree>
    <p:extLst>
      <p:ext uri="{BB962C8B-B14F-4D97-AF65-F5344CB8AC3E}">
        <p14:creationId xmlns:p14="http://schemas.microsoft.com/office/powerpoint/2010/main" val="1475302317"/>
      </p:ext>
    </p:extLst>
  </p:cSld>
  <p:clrMapOvr>
    <a:masterClrMapping/>
  </p:clrMapOvr>
  <p:transition advTm="14778">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08720"/>
            <a:ext cx="8964488" cy="4752528"/>
          </a:xfrm>
        </p:spPr>
        <p:txBody>
          <a:bodyPr/>
          <a:lstStyle/>
          <a:p>
            <a:pPr>
              <a:lnSpc>
                <a:spcPct val="150000"/>
              </a:lnSpc>
            </a:pPr>
            <a:r>
              <a:rPr lang="zh-CN" altLang="en-US" sz="2800" dirty="0">
                <a:latin typeface="Times New Roman" panose="02020603050405020304" pitchFamily="18" charset="0"/>
                <a:ea typeface="黑体" panose="02010609060101010101" pitchFamily="49" charset="-122"/>
              </a:rPr>
              <a:t>物联网与边缘计算技术</a:t>
            </a:r>
            <a:endParaRPr lang="en-US" altLang="zh-CN" sz="28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计算更接近物联网设备和传感器，远离数据中心</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可极大减轻网络数据流量，改善计算性能、提高计算效率</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en-US" altLang="zh-CN" sz="2000" dirty="0">
                <a:latin typeface="Times New Roman" panose="02020603050405020304" pitchFamily="18" charset="0"/>
                <a:ea typeface="黑体" panose="02010609060101010101" pitchFamily="49" charset="-122"/>
              </a:rPr>
              <a:t>Forrester Research</a:t>
            </a:r>
            <a:r>
              <a:rPr lang="zh-CN" altLang="en-US" sz="2000" dirty="0">
                <a:latin typeface="Times New Roman" panose="02020603050405020304" pitchFamily="18" charset="0"/>
                <a:ea typeface="黑体" panose="02010609060101010101" pitchFamily="49" charset="-122"/>
              </a:rPr>
              <a:t>的一项研究表明，大约</a:t>
            </a:r>
            <a:r>
              <a:rPr lang="en-US" altLang="zh-CN" sz="2000" dirty="0">
                <a:latin typeface="Times New Roman" panose="02020603050405020304" pitchFamily="18" charset="0"/>
                <a:ea typeface="黑体" panose="02010609060101010101" pitchFamily="49" charset="-122"/>
              </a:rPr>
              <a:t>35%</a:t>
            </a:r>
            <a:r>
              <a:rPr lang="zh-CN" altLang="en-US" sz="2000" dirty="0">
                <a:latin typeface="Times New Roman" panose="02020603050405020304" pitchFamily="18" charset="0"/>
                <a:ea typeface="黑体" panose="02010609060101010101" pitchFamily="49" charset="-122"/>
              </a:rPr>
              <a:t>的</a:t>
            </a:r>
            <a:r>
              <a:rPr lang="en-US" altLang="zh-CN" sz="2000" dirty="0" err="1">
                <a:latin typeface="Times New Roman" panose="02020603050405020304" pitchFamily="18" charset="0"/>
                <a:ea typeface="黑体" panose="02010609060101010101" pitchFamily="49" charset="-122"/>
              </a:rPr>
              <a:t>IoT</a:t>
            </a:r>
            <a:r>
              <a:rPr lang="zh-CN" altLang="en-US" sz="2000" dirty="0">
                <a:latin typeface="Times New Roman" panose="02020603050405020304" pitchFamily="18" charset="0"/>
                <a:ea typeface="黑体" panose="02010609060101010101" pitchFamily="49" charset="-122"/>
              </a:rPr>
              <a:t>应用公司希望拥有边缘功能</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en-US" altLang="zh-CN" sz="2000" dirty="0">
                <a:latin typeface="Times New Roman" panose="02020603050405020304" pitchFamily="18" charset="0"/>
                <a:ea typeface="黑体" panose="02010609060101010101" pitchFamily="49" charset="-122"/>
              </a:rPr>
              <a:t>SAS</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Intel</a:t>
            </a:r>
            <a:r>
              <a:rPr lang="zh-CN" altLang="en-US" sz="2000" dirty="0">
                <a:latin typeface="Times New Roman" panose="02020603050405020304" pitchFamily="18" charset="0"/>
                <a:ea typeface="黑体" panose="02010609060101010101" pitchFamily="49" charset="-122"/>
              </a:rPr>
              <a:t>联合发布了</a:t>
            </a:r>
            <a:r>
              <a:rPr lang="en-US" altLang="zh-CN" sz="2000" dirty="0">
                <a:latin typeface="Times New Roman" panose="02020603050405020304" pitchFamily="18" charset="0"/>
                <a:ea typeface="黑体" panose="02010609060101010101" pitchFamily="49" charset="-122"/>
              </a:rPr>
              <a:t>《Edge Analytics: The Future of </a:t>
            </a:r>
            <a:r>
              <a:rPr lang="en-US" altLang="zh-CN" sz="2000" dirty="0" err="1">
                <a:latin typeface="Times New Roman" panose="02020603050405020304" pitchFamily="18" charset="0"/>
                <a:ea typeface="黑体" panose="02010609060101010101" pitchFamily="49" charset="-122"/>
              </a:rPr>
              <a:t>IoT</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白皮书，提出了未来物联网的规范</a:t>
            </a:r>
            <a:endParaRPr lang="en-US" altLang="zh-CN" sz="200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444310" y="4980212"/>
            <a:ext cx="3130624" cy="1362071"/>
          </a:xfrm>
          <a:prstGeom prst="rect">
            <a:avLst/>
          </a:prstGeom>
        </p:spPr>
      </p:pic>
      <p:pic>
        <p:nvPicPr>
          <p:cNvPr id="5" name="图片 4"/>
          <p:cNvPicPr>
            <a:picLocks noChangeAspect="1"/>
          </p:cNvPicPr>
          <p:nvPr/>
        </p:nvPicPr>
        <p:blipFill>
          <a:blip r:embed="rId3"/>
          <a:stretch>
            <a:fillRect/>
          </a:stretch>
        </p:blipFill>
        <p:spPr>
          <a:xfrm>
            <a:off x="5339841" y="4766417"/>
            <a:ext cx="2280159" cy="1789660"/>
          </a:xfrm>
          <a:prstGeom prst="rect">
            <a:avLst/>
          </a:prstGeom>
        </p:spPr>
      </p:pic>
    </p:spTree>
    <p:extLst>
      <p:ext uri="{BB962C8B-B14F-4D97-AF65-F5344CB8AC3E}">
        <p14:creationId xmlns:p14="http://schemas.microsoft.com/office/powerpoint/2010/main" val="4022257991"/>
      </p:ext>
    </p:extLst>
  </p:cSld>
  <p:clrMapOvr>
    <a:masterClrMapping/>
  </p:clrMapOvr>
  <p:transition advTm="14778">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052737"/>
            <a:ext cx="8856984" cy="4752528"/>
          </a:xfrm>
        </p:spPr>
        <p:txBody>
          <a:bodyPr/>
          <a:lstStyle/>
          <a:p>
            <a:pPr>
              <a:lnSpc>
                <a:spcPct val="150000"/>
              </a:lnSpc>
            </a:pPr>
            <a:r>
              <a:rPr lang="zh-CN" altLang="en-US" sz="2800" dirty="0">
                <a:latin typeface="Times New Roman" panose="02020603050405020304" pitchFamily="18" charset="0"/>
                <a:ea typeface="黑体" panose="02010609060101010101" pitchFamily="49" charset="-122"/>
              </a:rPr>
              <a:t>大数据安全与隐私保护</a:t>
            </a:r>
            <a:endParaRPr lang="en-US" altLang="zh-CN" sz="28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基于云的存储方便了数据挖掘分析，但同时增加了隐私泄露和安全威胁风险</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当前主流的大数据生态系统</a:t>
            </a:r>
            <a:r>
              <a:rPr lang="en-US" altLang="zh-CN" sz="2000" dirty="0">
                <a:latin typeface="Times New Roman" panose="02020603050405020304" pitchFamily="18" charset="0"/>
                <a:ea typeface="黑体" panose="02010609060101010101" pitchFamily="49" charset="-122"/>
              </a:rPr>
              <a:t>Hadoop</a:t>
            </a:r>
            <a:r>
              <a:rPr lang="zh-CN" altLang="en-US" sz="2000" dirty="0">
                <a:latin typeface="Times New Roman" panose="02020603050405020304" pitchFamily="18" charset="0"/>
                <a:ea typeface="黑体" panose="02010609060101010101" pitchFamily="49" charset="-122"/>
              </a:rPr>
              <a:t>，安全系统并不完善</a:t>
            </a:r>
            <a:endParaRPr lang="en-US" altLang="zh-CN" sz="2000" dirty="0">
              <a:latin typeface="Times New Roman" panose="02020603050405020304" pitchFamily="18" charset="0"/>
              <a:ea typeface="黑体" panose="02010609060101010101" pitchFamily="49" charset="-122"/>
            </a:endParaRPr>
          </a:p>
          <a:p>
            <a:pPr lvl="1">
              <a:lnSpc>
                <a:spcPct val="150000"/>
              </a:lnSpc>
            </a:pPr>
            <a:r>
              <a:rPr lang="zh-CN" altLang="en-US" sz="2000" dirty="0">
                <a:latin typeface="Times New Roman" panose="02020603050405020304" pitchFamily="18" charset="0"/>
                <a:ea typeface="黑体" panose="02010609060101010101" pitchFamily="49" charset="-122"/>
              </a:rPr>
              <a:t>由于大数据的产生速度过快，导致缺乏数据安全性实时监控</a:t>
            </a:r>
            <a:endParaRPr lang="en-US" altLang="zh-CN" sz="200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403648" y="4658122"/>
            <a:ext cx="3415137" cy="1838920"/>
          </a:xfrm>
          <a:prstGeom prst="rect">
            <a:avLst/>
          </a:prstGeom>
        </p:spPr>
      </p:pic>
      <p:pic>
        <p:nvPicPr>
          <p:cNvPr id="7" name="图片 6"/>
          <p:cNvPicPr>
            <a:picLocks noChangeAspect="1"/>
          </p:cNvPicPr>
          <p:nvPr/>
        </p:nvPicPr>
        <p:blipFill>
          <a:blip r:embed="rId3"/>
          <a:stretch>
            <a:fillRect/>
          </a:stretch>
        </p:blipFill>
        <p:spPr>
          <a:xfrm>
            <a:off x="5004048" y="4232759"/>
            <a:ext cx="1911672" cy="2502781"/>
          </a:xfrm>
          <a:prstGeom prst="rect">
            <a:avLst/>
          </a:prstGeom>
        </p:spPr>
      </p:pic>
    </p:spTree>
    <p:extLst>
      <p:ext uri="{BB962C8B-B14F-4D97-AF65-F5344CB8AC3E}">
        <p14:creationId xmlns:p14="http://schemas.microsoft.com/office/powerpoint/2010/main" val="3479143238"/>
      </p:ext>
    </p:extLst>
  </p:cSld>
  <p:clrMapOvr>
    <a:masterClrMapping/>
  </p:clrMapOvr>
  <p:transition advTm="14778">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900672440"/>
              </p:ext>
            </p:extLst>
          </p:nvPr>
        </p:nvGraphicFramePr>
        <p:xfrm>
          <a:off x="827584" y="126876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9778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1187624" y="116632"/>
            <a:ext cx="7901460" cy="864094"/>
          </a:xfrm>
          <a:prstGeom prst="rect">
            <a:avLst/>
          </a:prstGeom>
        </p:spPr>
        <p:txBody>
          <a:bodyPr/>
          <a:lstStyle>
            <a:lvl1pPr algn="ctr" rtl="0" eaLnBrk="1" fontAlgn="base" hangingPunct="1">
              <a:spcBef>
                <a:spcPct val="0"/>
              </a:spcBef>
              <a:spcAft>
                <a:spcPct val="0"/>
              </a:spcAft>
              <a:defRPr sz="2800" b="1">
                <a:solidFill>
                  <a:schemeClr val="bg1"/>
                </a:solidFill>
                <a:latin typeface="+mj-lt"/>
                <a:ea typeface="+mj-ea"/>
                <a:cs typeface="+mj-cs"/>
              </a:defRPr>
            </a:lvl1pPr>
            <a:lvl2pPr algn="ctr" rtl="0" eaLnBrk="1" fontAlgn="base" hangingPunct="1">
              <a:spcBef>
                <a:spcPct val="0"/>
              </a:spcBef>
              <a:spcAft>
                <a:spcPct val="0"/>
              </a:spcAft>
              <a:defRPr sz="2800" b="1">
                <a:solidFill>
                  <a:schemeClr val="bg1"/>
                </a:solidFill>
                <a:latin typeface="Arial" charset="0"/>
                <a:ea typeface="黑体" pitchFamily="2" charset="-122"/>
              </a:defRPr>
            </a:lvl2pPr>
            <a:lvl3pPr algn="ctr" rtl="0" eaLnBrk="1" fontAlgn="base" hangingPunct="1">
              <a:spcBef>
                <a:spcPct val="0"/>
              </a:spcBef>
              <a:spcAft>
                <a:spcPct val="0"/>
              </a:spcAft>
              <a:defRPr sz="2800" b="1">
                <a:solidFill>
                  <a:schemeClr val="bg1"/>
                </a:solidFill>
                <a:latin typeface="Arial" charset="0"/>
                <a:ea typeface="黑体" pitchFamily="2" charset="-122"/>
              </a:defRPr>
            </a:lvl3pPr>
            <a:lvl4pPr algn="ctr" rtl="0" eaLnBrk="1" fontAlgn="base" hangingPunct="1">
              <a:spcBef>
                <a:spcPct val="0"/>
              </a:spcBef>
              <a:spcAft>
                <a:spcPct val="0"/>
              </a:spcAft>
              <a:defRPr sz="2800" b="1">
                <a:solidFill>
                  <a:schemeClr val="bg1"/>
                </a:solidFill>
                <a:latin typeface="Arial" charset="0"/>
                <a:ea typeface="黑体" pitchFamily="2" charset="-122"/>
              </a:defRPr>
            </a:lvl4pPr>
            <a:lvl5pPr algn="ctr" rtl="0" eaLnBrk="1" fontAlgn="base" hangingPunct="1">
              <a:spcBef>
                <a:spcPct val="0"/>
              </a:spcBef>
              <a:spcAft>
                <a:spcPct val="0"/>
              </a:spcAft>
              <a:defRPr sz="2800" b="1">
                <a:solidFill>
                  <a:schemeClr val="bg1"/>
                </a:solidFill>
                <a:latin typeface="Arial" charset="0"/>
                <a:ea typeface="黑体" pitchFamily="2" charset="-122"/>
              </a:defRPr>
            </a:lvl5pPr>
            <a:lvl6pPr marL="457200" algn="ctr" rtl="0" eaLnBrk="1" fontAlgn="base" hangingPunct="1">
              <a:spcBef>
                <a:spcPct val="0"/>
              </a:spcBef>
              <a:spcAft>
                <a:spcPct val="0"/>
              </a:spcAft>
              <a:defRPr sz="2800" b="1">
                <a:solidFill>
                  <a:schemeClr val="bg1"/>
                </a:solidFill>
                <a:latin typeface="Arial" charset="0"/>
                <a:ea typeface="黑体" pitchFamily="2" charset="-122"/>
              </a:defRPr>
            </a:lvl6pPr>
            <a:lvl7pPr marL="914400" algn="ctr" rtl="0" eaLnBrk="1" fontAlgn="base" hangingPunct="1">
              <a:spcBef>
                <a:spcPct val="0"/>
              </a:spcBef>
              <a:spcAft>
                <a:spcPct val="0"/>
              </a:spcAft>
              <a:defRPr sz="2800" b="1">
                <a:solidFill>
                  <a:schemeClr val="bg1"/>
                </a:solidFill>
                <a:latin typeface="Arial" charset="0"/>
                <a:ea typeface="黑体" pitchFamily="2" charset="-122"/>
              </a:defRPr>
            </a:lvl7pPr>
            <a:lvl8pPr marL="1371600" algn="ctr" rtl="0" eaLnBrk="1" fontAlgn="base" hangingPunct="1">
              <a:spcBef>
                <a:spcPct val="0"/>
              </a:spcBef>
              <a:spcAft>
                <a:spcPct val="0"/>
              </a:spcAft>
              <a:defRPr sz="2800" b="1">
                <a:solidFill>
                  <a:schemeClr val="bg1"/>
                </a:solidFill>
                <a:latin typeface="Arial" charset="0"/>
                <a:ea typeface="黑体" pitchFamily="2" charset="-122"/>
              </a:defRPr>
            </a:lvl8pPr>
            <a:lvl9pPr marL="1828800" algn="ctr" rtl="0" eaLnBrk="1" fontAlgn="base" hangingPunct="1">
              <a:spcBef>
                <a:spcPct val="0"/>
              </a:spcBef>
              <a:spcAft>
                <a:spcPct val="0"/>
              </a:spcAft>
              <a:defRPr sz="2800" b="1">
                <a:solidFill>
                  <a:schemeClr val="bg1"/>
                </a:solidFill>
                <a:latin typeface="Arial" charset="0"/>
                <a:ea typeface="黑体" pitchFamily="2" charset="-122"/>
              </a:defRPr>
            </a:lvl9pPr>
          </a:lstStyle>
          <a:p>
            <a:pPr algn="l">
              <a:spcBef>
                <a:spcPct val="50000"/>
              </a:spcBef>
            </a:pPr>
            <a:r>
              <a:rPr lang="en-US" altLang="zh-CN" kern="0" dirty="0">
                <a:solidFill>
                  <a:srgbClr val="000000"/>
                </a:solidFill>
                <a:latin typeface="Arial" panose="020B0604020202020204" pitchFamily="34" charset="0"/>
              </a:rPr>
              <a:t>Hadoop</a:t>
            </a:r>
            <a:r>
              <a:rPr lang="zh-CN" altLang="en-US" kern="0" dirty="0">
                <a:solidFill>
                  <a:srgbClr val="000000"/>
                </a:solidFill>
                <a:latin typeface="Arial" panose="020B0604020202020204" pitchFamily="34" charset="0"/>
              </a:rPr>
              <a:t>：事实上的大数据平台标准</a:t>
            </a:r>
          </a:p>
        </p:txBody>
      </p:sp>
      <p:grpSp>
        <p:nvGrpSpPr>
          <p:cNvPr id="4" name="组 1"/>
          <p:cNvGrpSpPr/>
          <p:nvPr/>
        </p:nvGrpSpPr>
        <p:grpSpPr>
          <a:xfrm>
            <a:off x="215660" y="1224950"/>
            <a:ext cx="8651304" cy="5415897"/>
            <a:chOff x="-43121" y="908720"/>
            <a:chExt cx="9511665" cy="5746750"/>
          </a:xfrm>
        </p:grpSpPr>
        <p:sp>
          <p:nvSpPr>
            <p:cNvPr id="5" name="圆角矩形 4"/>
            <p:cNvSpPr/>
            <p:nvPr/>
          </p:nvSpPr>
          <p:spPr>
            <a:xfrm>
              <a:off x="-38631" y="908720"/>
              <a:ext cx="9504000" cy="864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latin typeface="微软雅黑" charset="0"/>
                  <a:ea typeface="微软雅黑" charset="0"/>
                </a:rPr>
                <a:t>Ambari</a:t>
              </a:r>
              <a:endParaRPr lang="en-US" altLang="zh-CN" sz="1600" b="1" dirty="0">
                <a:solidFill>
                  <a:schemeClr val="tx1"/>
                </a:solidFill>
                <a:latin typeface="微软雅黑" charset="0"/>
                <a:ea typeface="微软雅黑" charset="0"/>
              </a:endParaRPr>
            </a:p>
            <a:p>
              <a:pPr algn="ctr"/>
              <a:r>
                <a:rPr lang="zh-CN" altLang="en-US" sz="1200" b="1" dirty="0">
                  <a:solidFill>
                    <a:schemeClr val="tx1"/>
                  </a:solidFill>
                  <a:latin typeface="微软雅黑" charset="0"/>
                  <a:ea typeface="微软雅黑" charset="0"/>
                </a:rPr>
                <a:t>（安装部署工具）</a:t>
              </a:r>
            </a:p>
          </p:txBody>
        </p:sp>
        <p:sp>
          <p:nvSpPr>
            <p:cNvPr id="6" name="圆角矩形 5"/>
            <p:cNvSpPr/>
            <p:nvPr/>
          </p:nvSpPr>
          <p:spPr>
            <a:xfrm rot="16200000">
              <a:off x="-1971616" y="3790985"/>
              <a:ext cx="4792980" cy="9359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微软雅黑" charset="0"/>
                  <a:ea typeface="微软雅黑" charset="0"/>
                </a:rPr>
                <a:t>Zookeeper</a:t>
              </a:r>
            </a:p>
            <a:p>
              <a:pPr algn="ctr"/>
              <a:r>
                <a:rPr lang="zh-CN" altLang="en-US" sz="1200" b="1">
                  <a:latin typeface="微软雅黑" charset="0"/>
                  <a:ea typeface="微软雅黑" charset="0"/>
                </a:rPr>
                <a:t>（分布式协调服务）</a:t>
              </a:r>
            </a:p>
          </p:txBody>
        </p:sp>
        <p:sp>
          <p:nvSpPr>
            <p:cNvPr id="7" name="圆角矩形 6"/>
            <p:cNvSpPr/>
            <p:nvPr/>
          </p:nvSpPr>
          <p:spPr>
            <a:xfrm rot="16200000">
              <a:off x="-434916" y="3309655"/>
              <a:ext cx="3830320" cy="935990"/>
            </a:xfrm>
            <a:prstGeom prst="round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err="1">
                  <a:latin typeface="微软雅黑" charset="0"/>
                  <a:ea typeface="微软雅黑" charset="0"/>
                </a:rPr>
                <a:t>H</a:t>
              </a:r>
              <a:r>
                <a:rPr lang="en-US" altLang="zh-CN" sz="1600" b="1" dirty="0" err="1">
                  <a:latin typeface="微软雅黑" charset="0"/>
                  <a:ea typeface="微软雅黑" charset="0"/>
                </a:rPr>
                <a:t>B</a:t>
              </a:r>
              <a:r>
                <a:rPr lang="en-US" sz="1600" b="1" dirty="0" err="1">
                  <a:latin typeface="微软雅黑" charset="0"/>
                  <a:ea typeface="微软雅黑" charset="0"/>
                </a:rPr>
                <a:t>ase</a:t>
              </a:r>
              <a:endParaRPr lang="en-US" sz="1600" b="1" dirty="0">
                <a:latin typeface="微软雅黑" charset="0"/>
                <a:ea typeface="微软雅黑" charset="0"/>
              </a:endParaRPr>
            </a:p>
            <a:p>
              <a:pPr algn="ctr"/>
              <a:r>
                <a:rPr lang="zh-CN" altLang="en-US" sz="1200" b="1" dirty="0">
                  <a:latin typeface="微软雅黑" charset="0"/>
                  <a:ea typeface="微软雅黑" charset="0"/>
                </a:rPr>
                <a:t>（分布式协数据库）</a:t>
              </a:r>
            </a:p>
          </p:txBody>
        </p:sp>
        <p:sp>
          <p:nvSpPr>
            <p:cNvPr id="8" name="圆角矩形 7"/>
            <p:cNvSpPr/>
            <p:nvPr/>
          </p:nvSpPr>
          <p:spPr>
            <a:xfrm>
              <a:off x="2069524" y="1862490"/>
              <a:ext cx="7396480" cy="864235"/>
            </a:xfrm>
            <a:prstGeom prst="round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微软雅黑" charset="0"/>
                  <a:ea typeface="微软雅黑" charset="0"/>
                </a:rPr>
                <a:t>Oozie</a:t>
              </a:r>
            </a:p>
            <a:p>
              <a:pPr algn="ctr"/>
              <a:r>
                <a:rPr lang="zh-CN" altLang="en-US" sz="1200" b="1">
                  <a:solidFill>
                    <a:schemeClr val="bg1"/>
                  </a:solidFill>
                  <a:latin typeface="微软雅黑" charset="0"/>
                  <a:ea typeface="微软雅黑" charset="0"/>
                </a:rPr>
                <a:t>（作业流调度系统）</a:t>
              </a:r>
            </a:p>
          </p:txBody>
        </p:sp>
        <p:sp>
          <p:nvSpPr>
            <p:cNvPr id="9" name="圆角矩形 8"/>
            <p:cNvSpPr/>
            <p:nvPr/>
          </p:nvSpPr>
          <p:spPr>
            <a:xfrm>
              <a:off x="1010979" y="5771550"/>
              <a:ext cx="7396480" cy="86423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latin typeface="微软雅黑" charset="0"/>
                  <a:ea typeface="微软雅黑" charset="0"/>
                </a:rPr>
                <a:t>HDFS</a:t>
              </a:r>
            </a:p>
            <a:p>
              <a:pPr algn="ctr"/>
              <a:r>
                <a:rPr lang="zh-CN" altLang="en-US" sz="1200" b="1">
                  <a:solidFill>
                    <a:schemeClr val="bg1"/>
                  </a:solidFill>
                  <a:latin typeface="微软雅黑" charset="0"/>
                  <a:ea typeface="微软雅黑" charset="0"/>
                </a:rPr>
                <a:t>（分布式存储系统）</a:t>
              </a:r>
            </a:p>
          </p:txBody>
        </p:sp>
        <p:sp>
          <p:nvSpPr>
            <p:cNvPr id="10" name="圆角矩形 9"/>
            <p:cNvSpPr/>
            <p:nvPr/>
          </p:nvSpPr>
          <p:spPr>
            <a:xfrm>
              <a:off x="2069524" y="4791428"/>
              <a:ext cx="6339205" cy="86423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charset="0"/>
                  <a:ea typeface="微软雅黑" charset="0"/>
                </a:rPr>
                <a:t>YARN</a:t>
              </a:r>
            </a:p>
            <a:p>
              <a:pPr algn="ctr"/>
              <a:r>
                <a:rPr lang="zh-CN" altLang="en-US" sz="1200" b="1" dirty="0">
                  <a:solidFill>
                    <a:schemeClr val="bg1"/>
                  </a:solidFill>
                  <a:latin typeface="微软雅黑" charset="0"/>
                  <a:ea typeface="微软雅黑" charset="0"/>
                </a:rPr>
                <a:t>（分布式计算框架）</a:t>
              </a:r>
            </a:p>
          </p:txBody>
        </p:sp>
        <p:sp>
          <p:nvSpPr>
            <p:cNvPr id="11" name="圆角矩形 10"/>
            <p:cNvSpPr/>
            <p:nvPr/>
          </p:nvSpPr>
          <p:spPr>
            <a:xfrm>
              <a:off x="2068889" y="3782730"/>
              <a:ext cx="2038350" cy="86423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latin typeface="微软雅黑" charset="0"/>
                  <a:ea typeface="微软雅黑" charset="0"/>
                </a:rPr>
                <a:t>MapReduce</a:t>
              </a:r>
            </a:p>
            <a:p>
              <a:pPr algn="ctr"/>
              <a:r>
                <a:rPr lang="zh-CN" altLang="en-US" sz="1200" b="1">
                  <a:solidFill>
                    <a:schemeClr val="bg1"/>
                  </a:solidFill>
                  <a:latin typeface="微软雅黑" charset="0"/>
                  <a:ea typeface="微软雅黑" charset="0"/>
                </a:rPr>
                <a:t>（离线计算）</a:t>
              </a:r>
            </a:p>
          </p:txBody>
        </p:sp>
        <p:sp>
          <p:nvSpPr>
            <p:cNvPr id="12" name="圆角矩形 11"/>
            <p:cNvSpPr/>
            <p:nvPr/>
          </p:nvSpPr>
          <p:spPr>
            <a:xfrm>
              <a:off x="4198044" y="3776380"/>
              <a:ext cx="1656000" cy="8642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charset="0"/>
                  <a:ea typeface="微软雅黑" charset="0"/>
                </a:rPr>
                <a:t>Storm</a:t>
              </a:r>
              <a:endParaRPr lang="zh-CN" altLang="en-US" sz="1200" b="1" dirty="0">
                <a:solidFill>
                  <a:schemeClr val="bg1"/>
                </a:solidFill>
                <a:latin typeface="微软雅黑" charset="0"/>
                <a:ea typeface="微软雅黑" charset="0"/>
              </a:endParaRPr>
            </a:p>
          </p:txBody>
        </p:sp>
        <p:sp>
          <p:nvSpPr>
            <p:cNvPr id="13" name="圆角矩形 12"/>
            <p:cNvSpPr/>
            <p:nvPr/>
          </p:nvSpPr>
          <p:spPr>
            <a:xfrm>
              <a:off x="5942389" y="3794795"/>
              <a:ext cx="1692000" cy="8642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latin typeface="微软雅黑" charset="0"/>
                  <a:ea typeface="微软雅黑" charset="0"/>
                </a:rPr>
                <a:t>Spark</a:t>
              </a:r>
            </a:p>
            <a:p>
              <a:pPr algn="ctr"/>
              <a:r>
                <a:rPr lang="zh-CN" altLang="en-US" sz="1200" b="1">
                  <a:solidFill>
                    <a:schemeClr val="bg1"/>
                  </a:solidFill>
                  <a:latin typeface="微软雅黑" charset="0"/>
                  <a:ea typeface="微软雅黑" charset="0"/>
                </a:rPr>
                <a:t>（内存计算）</a:t>
              </a:r>
            </a:p>
          </p:txBody>
        </p:sp>
        <p:sp>
          <p:nvSpPr>
            <p:cNvPr id="14" name="圆角矩形 13"/>
            <p:cNvSpPr/>
            <p:nvPr/>
          </p:nvSpPr>
          <p:spPr>
            <a:xfrm>
              <a:off x="2068889" y="2818800"/>
              <a:ext cx="1920627" cy="864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charset="0"/>
                  <a:ea typeface="微软雅黑" charset="0"/>
                </a:rPr>
                <a:t>Hive</a:t>
              </a:r>
            </a:p>
          </p:txBody>
        </p:sp>
        <p:sp>
          <p:nvSpPr>
            <p:cNvPr id="15" name="圆角矩形 14"/>
            <p:cNvSpPr/>
            <p:nvPr/>
          </p:nvSpPr>
          <p:spPr>
            <a:xfrm>
              <a:off x="4150051" y="2818800"/>
              <a:ext cx="1926915" cy="864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charset="0"/>
                  <a:ea typeface="微软雅黑" charset="0"/>
                </a:rPr>
                <a:t>Pig</a:t>
              </a:r>
            </a:p>
          </p:txBody>
        </p:sp>
        <p:sp>
          <p:nvSpPr>
            <p:cNvPr id="16" name="圆角矩形 15"/>
            <p:cNvSpPr/>
            <p:nvPr/>
          </p:nvSpPr>
          <p:spPr>
            <a:xfrm>
              <a:off x="6226069" y="2818800"/>
              <a:ext cx="1863794" cy="8640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charset="0"/>
                  <a:ea typeface="微软雅黑" charset="0"/>
                  <a:sym typeface="+mn-ea"/>
                </a:rPr>
                <a:t>Mahout/</a:t>
              </a:r>
            </a:p>
            <a:p>
              <a:pPr algn="ctr"/>
              <a:r>
                <a:rPr lang="en-US" altLang="zh-CN" sz="1200" b="1" dirty="0" err="1">
                  <a:solidFill>
                    <a:schemeClr val="tx1"/>
                  </a:solidFill>
                  <a:latin typeface="微软雅黑" charset="0"/>
                  <a:ea typeface="微软雅黑" charset="0"/>
                  <a:sym typeface="+mn-ea"/>
                </a:rPr>
                <a:t>MLlib</a:t>
              </a:r>
              <a:endParaRPr lang="en-US" altLang="zh-CN" sz="1200" b="1" dirty="0">
                <a:solidFill>
                  <a:schemeClr val="tx1"/>
                </a:solidFill>
                <a:latin typeface="微软雅黑" charset="0"/>
                <a:ea typeface="微软雅黑" charset="0"/>
              </a:endParaRPr>
            </a:p>
          </p:txBody>
        </p:sp>
        <p:sp>
          <p:nvSpPr>
            <p:cNvPr id="17" name="圆角矩形 16"/>
            <p:cNvSpPr/>
            <p:nvPr/>
          </p:nvSpPr>
          <p:spPr>
            <a:xfrm rot="16200000">
              <a:off x="8244899" y="4074830"/>
              <a:ext cx="1511300" cy="93599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latin typeface="微软雅黑" charset="0"/>
                  <a:ea typeface="微软雅黑" charset="0"/>
                </a:rPr>
                <a:t>Sqoop</a:t>
              </a:r>
            </a:p>
            <a:p>
              <a:pPr algn="ctr"/>
              <a:r>
                <a:rPr lang="zh-CN" altLang="en-US" sz="1100" b="1">
                  <a:solidFill>
                    <a:schemeClr val="bg1"/>
                  </a:solidFill>
                  <a:latin typeface="微软雅黑" charset="0"/>
                  <a:ea typeface="微软雅黑" charset="0"/>
                </a:rPr>
                <a:t>（数据库</a:t>
              </a:r>
              <a:r>
                <a:rPr lang="en-US" altLang="zh-CN" sz="1100" b="1">
                  <a:solidFill>
                    <a:schemeClr val="bg1"/>
                  </a:solidFill>
                  <a:latin typeface="微软雅黑" charset="0"/>
                  <a:ea typeface="微软雅黑" charset="0"/>
                </a:rPr>
                <a:t>TEL</a:t>
              </a:r>
              <a:r>
                <a:rPr lang="zh-CN" altLang="en-US" sz="1100" b="1">
                  <a:solidFill>
                    <a:schemeClr val="bg1"/>
                  </a:solidFill>
                  <a:latin typeface="微软雅黑" charset="0"/>
                  <a:ea typeface="微软雅黑" charset="0"/>
                </a:rPr>
                <a:t>工具）</a:t>
              </a:r>
            </a:p>
          </p:txBody>
        </p:sp>
        <p:sp>
          <p:nvSpPr>
            <p:cNvPr id="18" name="圆角矩形 17"/>
            <p:cNvSpPr/>
            <p:nvPr/>
          </p:nvSpPr>
          <p:spPr>
            <a:xfrm rot="16200000">
              <a:off x="8351919" y="5528040"/>
              <a:ext cx="1296000" cy="9360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latin typeface="微软雅黑" charset="0"/>
                  <a:ea typeface="微软雅黑" charset="0"/>
                </a:rPr>
                <a:t>Flume</a:t>
              </a:r>
            </a:p>
            <a:p>
              <a:pPr algn="ctr"/>
              <a:r>
                <a:rPr lang="zh-CN" altLang="en-US" sz="1100" b="1">
                  <a:solidFill>
                    <a:schemeClr val="bg1"/>
                  </a:solidFill>
                  <a:latin typeface="微软雅黑" charset="0"/>
                  <a:ea typeface="微软雅黑" charset="0"/>
                </a:rPr>
                <a:t>（日志收集）</a:t>
              </a:r>
            </a:p>
          </p:txBody>
        </p:sp>
        <p:sp>
          <p:nvSpPr>
            <p:cNvPr id="19" name="圆角矩形 18"/>
            <p:cNvSpPr/>
            <p:nvPr/>
          </p:nvSpPr>
          <p:spPr>
            <a:xfrm>
              <a:off x="8238966" y="2830230"/>
              <a:ext cx="1209893" cy="86423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charset="0"/>
                  <a:ea typeface="微软雅黑" charset="0"/>
                </a:rPr>
                <a:t>……</a:t>
              </a:r>
            </a:p>
          </p:txBody>
        </p:sp>
        <p:sp>
          <p:nvSpPr>
            <p:cNvPr id="20" name="圆角矩形 19"/>
            <p:cNvSpPr/>
            <p:nvPr/>
          </p:nvSpPr>
          <p:spPr>
            <a:xfrm>
              <a:off x="7701339" y="3792890"/>
              <a:ext cx="699135" cy="8642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200" b="1">
                  <a:solidFill>
                    <a:schemeClr val="bg1"/>
                  </a:solidFill>
                  <a:latin typeface="微软雅黑" charset="0"/>
                  <a:ea typeface="微软雅黑" charset="0"/>
                  <a:sym typeface="+mn-ea"/>
                </a:rPr>
                <a:t>……</a:t>
              </a:r>
            </a:p>
          </p:txBody>
        </p:sp>
      </p:grpSp>
    </p:spTree>
    <p:extLst>
      <p:ext uri="{BB962C8B-B14F-4D97-AF65-F5344CB8AC3E}">
        <p14:creationId xmlns:p14="http://schemas.microsoft.com/office/powerpoint/2010/main" val="193498644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CD4F6-C55F-4CA6-A339-C9E642B42222}"/>
              </a:ext>
            </a:extLst>
          </p:cNvPr>
          <p:cNvSpPr>
            <a:spLocks noGrp="1"/>
          </p:cNvSpPr>
          <p:nvPr>
            <p:ph type="title"/>
          </p:nvPr>
        </p:nvSpPr>
        <p:spPr/>
        <p:txBody>
          <a:bodyPr/>
          <a:lstStyle/>
          <a:p>
            <a:endParaRPr lang="zh-CN" altLang="en-US"/>
          </a:p>
        </p:txBody>
      </p:sp>
      <p:pic>
        <p:nvPicPr>
          <p:cNvPr id="2050" name="Picture 2" descr="https://pic1.zhimg.com/80/v2-54ee8db74349b7ac35ebdf2bc76ce794_1440w.jpg">
            <a:extLst>
              <a:ext uri="{FF2B5EF4-FFF2-40B4-BE49-F238E27FC236}">
                <a16:creationId xmlns:a16="http://schemas.microsoft.com/office/drawing/2014/main" id="{BE1F2630-261E-4075-A3AB-8E7DD341A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00" y="1124744"/>
            <a:ext cx="8830799"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0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err="1"/>
              <a:t>Hadoop</a:t>
            </a:r>
            <a:r>
              <a:rPr lang="zh-CN" altLang="en-US" dirty="0"/>
              <a:t>主流厂商比较</a:t>
            </a:r>
          </a:p>
        </p:txBody>
      </p:sp>
      <p:sp>
        <p:nvSpPr>
          <p:cNvPr id="3" name="Right Triangle 45"/>
          <p:cNvSpPr/>
          <p:nvPr/>
        </p:nvSpPr>
        <p:spPr>
          <a:xfrm>
            <a:off x="6386043" y="2420888"/>
            <a:ext cx="142594" cy="345883"/>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latin typeface="微软雅黑" panose="020B0503020204020204" pitchFamily="34" charset="-122"/>
              <a:ea typeface="微软雅黑" panose="020B0503020204020204" pitchFamily="34" charset="-122"/>
            </a:endParaRPr>
          </a:p>
        </p:txBody>
      </p:sp>
      <p:sp>
        <p:nvSpPr>
          <p:cNvPr id="4" name="Right Triangle 7"/>
          <p:cNvSpPr/>
          <p:nvPr/>
        </p:nvSpPr>
        <p:spPr>
          <a:xfrm rot="5400000" flipH="1">
            <a:off x="8618533" y="4685923"/>
            <a:ext cx="137252" cy="233154"/>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latin typeface="微软雅黑" panose="020B0503020204020204" pitchFamily="34" charset="-122"/>
              <a:ea typeface="微软雅黑" panose="020B0503020204020204" pitchFamily="34" charset="-122"/>
            </a:endParaRPr>
          </a:p>
        </p:txBody>
      </p:sp>
      <p:sp>
        <p:nvSpPr>
          <p:cNvPr id="6" name="Right Triangle 59"/>
          <p:cNvSpPr/>
          <p:nvPr/>
        </p:nvSpPr>
        <p:spPr>
          <a:xfrm>
            <a:off x="3601603" y="2440965"/>
            <a:ext cx="142594" cy="345883"/>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latin typeface="微软雅黑" panose="020B0503020204020204" pitchFamily="34" charset="-122"/>
              <a:ea typeface="微软雅黑" panose="020B0503020204020204" pitchFamily="34" charset="-122"/>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l="121" r="-340"/>
          <a:stretch>
            <a:fillRect/>
          </a:stretch>
        </p:blipFill>
        <p:spPr bwMode="auto">
          <a:xfrm>
            <a:off x="3549528" y="2687544"/>
            <a:ext cx="2223357" cy="2593874"/>
          </a:xfrm>
          <a:prstGeom prst="rect">
            <a:avLst/>
          </a:prstGeom>
          <a:noFill/>
          <a:ln>
            <a:noFill/>
          </a:ln>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l="121" r="-340"/>
          <a:stretch>
            <a:fillRect/>
          </a:stretch>
        </p:blipFill>
        <p:spPr bwMode="auto">
          <a:xfrm>
            <a:off x="701455" y="2647317"/>
            <a:ext cx="2223357" cy="2593874"/>
          </a:xfrm>
          <a:prstGeom prst="rect">
            <a:avLst/>
          </a:prstGeom>
          <a:noFill/>
          <a:ln>
            <a:noFill/>
          </a:ln>
          <a:extLst/>
        </p:spPr>
      </p:pic>
      <p:pic>
        <p:nvPicPr>
          <p:cNvPr id="9" name="Picture 17" descr="apache hadoop.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248" y="3654856"/>
            <a:ext cx="1885353" cy="594360"/>
          </a:xfrm>
          <a:prstGeom prst="rect">
            <a:avLst/>
          </a:prstGeom>
        </p:spPr>
      </p:pic>
      <p:sp>
        <p:nvSpPr>
          <p:cNvPr id="10" name="TextBox 18"/>
          <p:cNvSpPr txBox="1"/>
          <p:nvPr/>
        </p:nvSpPr>
        <p:spPr>
          <a:xfrm>
            <a:off x="1361176" y="3436555"/>
            <a:ext cx="697627" cy="400110"/>
          </a:xfrm>
          <a:prstGeom prst="rect">
            <a:avLst/>
          </a:prstGeom>
          <a:noFill/>
        </p:spPr>
        <p:txBody>
          <a:bodyPr wrap="none" rtlCol="0">
            <a:spAutoFit/>
          </a:bodyPr>
          <a:lstStyle/>
          <a:p>
            <a:r>
              <a:rPr lang="en-US" sz="2000" dirty="0">
                <a:solidFill>
                  <a:schemeClr val="tx2"/>
                </a:solidFill>
                <a:latin typeface="微软雅黑" panose="020B0503020204020204" pitchFamily="34" charset="-122"/>
                <a:ea typeface="微软雅黑" panose="020B0503020204020204" pitchFamily="34" charset="-122"/>
              </a:rPr>
              <a:t>开源</a:t>
            </a:r>
          </a:p>
        </p:txBody>
      </p:sp>
      <p:pic>
        <p:nvPicPr>
          <p:cNvPr id="11" name="Picture 21" descr="apache hadoop.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4568" y="3654856"/>
            <a:ext cx="1885353" cy="594360"/>
          </a:xfrm>
          <a:prstGeom prst="rect">
            <a:avLst/>
          </a:prstGeom>
        </p:spPr>
      </p:pic>
      <p:sp>
        <p:nvSpPr>
          <p:cNvPr id="12" name="TextBox 22"/>
          <p:cNvSpPr txBox="1"/>
          <p:nvPr/>
        </p:nvSpPr>
        <p:spPr>
          <a:xfrm>
            <a:off x="4294088" y="3448116"/>
            <a:ext cx="697627" cy="400110"/>
          </a:xfrm>
          <a:prstGeom prst="rect">
            <a:avLst/>
          </a:prstGeom>
          <a:noFill/>
        </p:spPr>
        <p:txBody>
          <a:bodyPr wrap="none" rtlCol="0">
            <a:spAutoFit/>
          </a:bodyPr>
          <a:lstStyle/>
          <a:p>
            <a:r>
              <a:rPr lang="en-US" sz="2000" dirty="0">
                <a:solidFill>
                  <a:schemeClr val="tx2"/>
                </a:solidFill>
                <a:latin typeface="微软雅黑" panose="020B0503020204020204" pitchFamily="34" charset="-122"/>
                <a:ea typeface="微软雅黑" panose="020B0503020204020204" pitchFamily="34" charset="-122"/>
              </a:rPr>
              <a:t>开源</a:t>
            </a:r>
          </a:p>
        </p:txBody>
      </p:sp>
      <p:sp>
        <p:nvSpPr>
          <p:cNvPr id="13" name="Rectangle 34"/>
          <p:cNvSpPr/>
          <p:nvPr/>
        </p:nvSpPr>
        <p:spPr>
          <a:xfrm rot="5400000">
            <a:off x="1800758" y="960653"/>
            <a:ext cx="88522" cy="25853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4" name="Isosceles Triangle 35"/>
          <p:cNvSpPr/>
          <p:nvPr/>
        </p:nvSpPr>
        <p:spPr>
          <a:xfrm rot="10800000">
            <a:off x="1704744" y="2215251"/>
            <a:ext cx="274465" cy="17788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5" name="Rectangle 48"/>
          <p:cNvSpPr/>
          <p:nvPr/>
        </p:nvSpPr>
        <p:spPr>
          <a:xfrm rot="5400000">
            <a:off x="4625258" y="960653"/>
            <a:ext cx="88522" cy="25853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6" name="Isosceles Triangle 49"/>
          <p:cNvSpPr/>
          <p:nvPr/>
        </p:nvSpPr>
        <p:spPr>
          <a:xfrm rot="10800000">
            <a:off x="4529244" y="2215251"/>
            <a:ext cx="274465" cy="17788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7" name="Rectangle 53"/>
          <p:cNvSpPr/>
          <p:nvPr/>
        </p:nvSpPr>
        <p:spPr>
          <a:xfrm rot="5400000">
            <a:off x="7463451" y="1543344"/>
            <a:ext cx="88520" cy="14199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8" name="Isosceles Triangle 54"/>
          <p:cNvSpPr/>
          <p:nvPr/>
        </p:nvSpPr>
        <p:spPr>
          <a:xfrm rot="10800000">
            <a:off x="7372266" y="2229637"/>
            <a:ext cx="274465" cy="163498"/>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9" name="Round Single Corner Rectangle 55"/>
          <p:cNvSpPr/>
          <p:nvPr/>
        </p:nvSpPr>
        <p:spPr>
          <a:xfrm>
            <a:off x="6797744" y="1598519"/>
            <a:ext cx="1419935" cy="629881"/>
          </a:xfrm>
          <a:prstGeom prst="round1Rect">
            <a:avLst>
              <a:gd name="adj" fmla="val 0"/>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nchorCtr="0"/>
          <a:lstStyle/>
          <a:p>
            <a:pPr algn="ctr">
              <a:lnSpc>
                <a:spcPct val="95000"/>
              </a:lnSpc>
            </a:pPr>
            <a:endParaRPr lang="en-US" sz="2000" b="1" baseline="30000" dirty="0">
              <a:solidFill>
                <a:schemeClr val="bg1"/>
              </a:solidFill>
            </a:endParaRPr>
          </a:p>
        </p:txBody>
      </p:sp>
      <p:sp>
        <p:nvSpPr>
          <p:cNvPr id="20" name="Rectangle 60"/>
          <p:cNvSpPr/>
          <p:nvPr/>
        </p:nvSpPr>
        <p:spPr>
          <a:xfrm rot="16200000">
            <a:off x="1945960" y="3773607"/>
            <a:ext cx="2988287" cy="323002"/>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solidFill>
                <a:schemeClr val="lt1"/>
              </a:solidFill>
              <a:latin typeface="微软雅黑" panose="020B0503020204020204" pitchFamily="34" charset="-122"/>
              <a:ea typeface="微软雅黑" panose="020B0503020204020204" pitchFamily="34" charset="-122"/>
            </a:endParaRPr>
          </a:p>
        </p:txBody>
      </p:sp>
      <p:sp>
        <p:nvSpPr>
          <p:cNvPr id="21" name="Text Placeholder 67"/>
          <p:cNvSpPr txBox="1">
            <a:spLocks/>
          </p:cNvSpPr>
          <p:nvPr/>
        </p:nvSpPr>
        <p:spPr>
          <a:xfrm rot="16200000">
            <a:off x="1977249" y="3811196"/>
            <a:ext cx="2984726" cy="406575"/>
          </a:xfrm>
          <a:prstGeom prst="rect">
            <a:avLst/>
          </a:prstGeom>
        </p:spPr>
        <p:txBody>
          <a:bodyPr>
            <a:noAutofit/>
          </a:bodyPr>
          <a:lstStyle>
            <a:lvl1pPr marL="0" indent="0" algn="l" defTabSz="914400" rtl="0" eaLnBrk="1" latinLnBrk="0" hangingPunct="1">
              <a:lnSpc>
                <a:spcPct val="95000"/>
              </a:lnSpc>
              <a:spcBef>
                <a:spcPts val="0"/>
              </a:spcBef>
              <a:spcAft>
                <a:spcPts val="0"/>
              </a:spcAft>
              <a:buFont typeface="Franklin Gothic Book" pitchFamily="34" charset="0"/>
              <a:buNone/>
              <a:defRPr sz="2800" kern="1200">
                <a:solidFill>
                  <a:schemeClr val="tx1">
                    <a:lumMod val="65000"/>
                    <a:lumOff val="35000"/>
                  </a:schemeClr>
                </a:solidFill>
                <a:latin typeface="+mn-lt"/>
                <a:ea typeface="+mn-ea"/>
                <a:cs typeface="+mn-cs"/>
              </a:defRPr>
            </a:lvl1pPr>
            <a:lvl2pPr marL="0" indent="0" algn="l" defTabSz="914400" rtl="0" eaLnBrk="1" latinLnBrk="0" hangingPunct="1">
              <a:lnSpc>
                <a:spcPct val="95000"/>
              </a:lnSpc>
              <a:spcBef>
                <a:spcPts val="0"/>
              </a:spcBef>
              <a:spcAft>
                <a:spcPts val="800"/>
              </a:spcAft>
              <a:buFont typeface="Arial" pitchFamily="34" charset="0"/>
              <a:buNone/>
              <a:defRPr sz="2400" kern="1200">
                <a:solidFill>
                  <a:schemeClr val="tx1">
                    <a:lumMod val="65000"/>
                    <a:lumOff val="35000"/>
                  </a:schemeClr>
                </a:solidFill>
                <a:latin typeface="+mn-lt"/>
                <a:ea typeface="+mn-ea"/>
                <a:cs typeface="+mn-cs"/>
              </a:defRPr>
            </a:lvl2pPr>
            <a:lvl3pPr marL="228600" indent="-228600" algn="l" defTabSz="914400" rtl="0" eaLnBrk="1" latinLnBrk="0" hangingPunct="1">
              <a:lnSpc>
                <a:spcPct val="95000"/>
              </a:lnSpc>
              <a:spcBef>
                <a:spcPts val="1200"/>
              </a:spcBef>
              <a:spcAft>
                <a:spcPts val="200"/>
              </a:spcAft>
              <a:buFont typeface="Arial" pitchFamily="34" charset="0"/>
              <a:buChar char=" "/>
              <a:defRPr sz="2000" kern="1200">
                <a:solidFill>
                  <a:schemeClr val="tx1">
                    <a:lumMod val="65000"/>
                    <a:lumOff val="35000"/>
                  </a:schemeClr>
                </a:solidFill>
                <a:latin typeface="+mn-lt"/>
                <a:ea typeface="+mn-ea"/>
                <a:cs typeface="+mn-cs"/>
              </a:defRPr>
            </a:lvl3pPr>
            <a:lvl4pPr marL="400050" indent="-171450" algn="l" defTabSz="914400" rtl="0" eaLnBrk="1" latinLnBrk="0" hangingPunct="1">
              <a:lnSpc>
                <a:spcPct val="95000"/>
              </a:lnSpc>
              <a:spcBef>
                <a:spcPts val="400"/>
              </a:spcBef>
              <a:spcAft>
                <a:spcPts val="400"/>
              </a:spcAft>
              <a:buFont typeface="Arial" pitchFamily="34" charset="0"/>
              <a:buChar char="•"/>
              <a:defRPr sz="1700" kern="1200">
                <a:solidFill>
                  <a:schemeClr val="tx1">
                    <a:lumMod val="65000"/>
                    <a:lumOff val="35000"/>
                  </a:schemeClr>
                </a:solidFill>
                <a:latin typeface="+mn-lt"/>
                <a:ea typeface="+mn-ea"/>
                <a:cs typeface="+mn-cs"/>
              </a:defRPr>
            </a:lvl4pPr>
            <a:lvl5pPr marL="0" indent="0" algn="l" defTabSz="914400" rtl="0" eaLnBrk="1" latinLnBrk="0" hangingPunct="1">
              <a:lnSpc>
                <a:spcPct val="90000"/>
              </a:lnSpc>
              <a:spcBef>
                <a:spcPts val="0"/>
              </a:spcBef>
              <a:spcAft>
                <a:spcPts val="0"/>
              </a:spcAft>
              <a:buFontTx/>
              <a:buNone/>
              <a:defRPr sz="2400" kern="1200">
                <a:solidFill>
                  <a:schemeClr val="accent3"/>
                </a:solidFill>
                <a:latin typeface="+mn-lt"/>
                <a:ea typeface="+mn-ea"/>
                <a:cs typeface="+mn-cs"/>
              </a:defRPr>
            </a:lvl5pPr>
            <a:lvl6pPr marL="288925" indent="-169863" algn="l" defTabSz="914400" rtl="0" eaLnBrk="1" latinLnBrk="0" hangingPunct="1">
              <a:lnSpc>
                <a:spcPct val="90000"/>
              </a:lnSpc>
              <a:spcBef>
                <a:spcPts val="200"/>
              </a:spcBef>
              <a:buFont typeface="Arial" pitchFamily="34" charset="0"/>
              <a:buChar char="•"/>
              <a:defRPr sz="2200" kern="1200">
                <a:solidFill>
                  <a:schemeClr val="tx1">
                    <a:lumMod val="65000"/>
                    <a:lumOff val="35000"/>
                  </a:schemeClr>
                </a:solidFill>
                <a:latin typeface="+mn-lt"/>
                <a:ea typeface="+mn-ea"/>
                <a:cs typeface="+mn-cs"/>
              </a:defRPr>
            </a:lvl6pPr>
            <a:lvl7pPr marL="457200" indent="-168275" algn="l" defTabSz="914400" rtl="0" eaLnBrk="1" latinLnBrk="0" hangingPunct="1">
              <a:lnSpc>
                <a:spcPct val="90000"/>
              </a:lnSpc>
              <a:spcBef>
                <a:spcPts val="200"/>
              </a:spcBef>
              <a:buFont typeface="Arial" pitchFamily="34" charset="0"/>
              <a:buChar char="•"/>
              <a:defRPr sz="2000" kern="1200" baseline="0">
                <a:solidFill>
                  <a:schemeClr val="tx1">
                    <a:lumMod val="65000"/>
                    <a:lumOff val="35000"/>
                  </a:schemeClr>
                </a:solidFill>
                <a:latin typeface="+mn-lt"/>
                <a:ea typeface="+mn-ea"/>
                <a:cs typeface="+mn-cs"/>
              </a:defRPr>
            </a:lvl7pPr>
            <a:lvl8pPr marL="625475" indent="-168275" algn="l" defTabSz="914400" rtl="0" eaLnBrk="1" latinLnBrk="0" hangingPunct="1">
              <a:lnSpc>
                <a:spcPct val="90000"/>
              </a:lnSpc>
              <a:spcBef>
                <a:spcPts val="200"/>
              </a:spcBef>
              <a:buFont typeface="Arial" pitchFamily="34" charset="0"/>
              <a:buChar char="•"/>
              <a:defRPr sz="1800" kern="1200">
                <a:solidFill>
                  <a:schemeClr val="bg2">
                    <a:lumMod val="75000"/>
                  </a:schemeClr>
                </a:solidFill>
                <a:latin typeface="+mn-lt"/>
                <a:ea typeface="+mn-ea"/>
                <a:cs typeface="+mn-cs"/>
              </a:defRPr>
            </a:lvl8pPr>
            <a:lvl9pPr marL="804863" indent="-179388" algn="l" defTabSz="914400" rtl="0" eaLnBrk="1" latinLnBrk="0" hangingPunct="1">
              <a:lnSpc>
                <a:spcPct val="90000"/>
              </a:lnSpc>
              <a:spcBef>
                <a:spcPts val="400"/>
              </a:spcBef>
              <a:buFont typeface="Arial" pitchFamily="34" charset="0"/>
              <a:buChar char="•"/>
              <a:defRPr sz="1600" kern="1200" baseline="0">
                <a:solidFill>
                  <a:schemeClr val="bg2"/>
                </a:solidFill>
                <a:latin typeface="+mn-lt"/>
                <a:ea typeface="+mn-ea"/>
                <a:cs typeface="+mn-cs"/>
              </a:defRPr>
            </a:lvl9pPr>
          </a:lstStyle>
          <a:p>
            <a:pPr algn="ctr"/>
            <a:r>
              <a:rPr lang="en-US" sz="2400" b="1" cap="all" baseline="20000" dirty="0">
                <a:solidFill>
                  <a:schemeClr val="bg1"/>
                </a:solidFill>
                <a:latin typeface="微软雅黑" panose="020B0503020204020204" pitchFamily="34" charset="-122"/>
                <a:ea typeface="微软雅黑" panose="020B0503020204020204" pitchFamily="34" charset="-122"/>
              </a:rPr>
              <a:t>管理</a:t>
            </a:r>
            <a:endParaRPr lang="zh-CN" sz="2400" b="1" cap="all" dirty="0">
              <a:solidFill>
                <a:schemeClr val="bg1"/>
              </a:solidFill>
              <a:latin typeface="微软雅黑" panose="020B0503020204020204" pitchFamily="34" charset="-122"/>
              <a:ea typeface="微软雅黑" panose="020B0503020204020204" pitchFamily="34" charset="-122"/>
              <a:cs typeface="Arial"/>
            </a:endParaRPr>
          </a:p>
        </p:txBody>
      </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l="121" r="-340"/>
          <a:stretch>
            <a:fillRect/>
          </a:stretch>
        </p:blipFill>
        <p:spPr bwMode="auto">
          <a:xfrm>
            <a:off x="6380820" y="2705304"/>
            <a:ext cx="2223357" cy="2593874"/>
          </a:xfrm>
          <a:prstGeom prst="rect">
            <a:avLst/>
          </a:prstGeom>
          <a:noFill/>
          <a:ln>
            <a:noFill/>
          </a:ln>
          <a:extLst/>
        </p:spPr>
      </p:pic>
      <p:pic>
        <p:nvPicPr>
          <p:cNvPr id="23" name="Picture 81" descr="apache hadoop.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790" y="3654856"/>
            <a:ext cx="1885353" cy="594360"/>
          </a:xfrm>
          <a:prstGeom prst="rect">
            <a:avLst/>
          </a:prstGeom>
        </p:spPr>
      </p:pic>
      <p:sp>
        <p:nvSpPr>
          <p:cNvPr id="24" name="TextBox 82"/>
          <p:cNvSpPr txBox="1"/>
          <p:nvPr/>
        </p:nvSpPr>
        <p:spPr>
          <a:xfrm>
            <a:off x="7076094" y="3447504"/>
            <a:ext cx="697627" cy="400110"/>
          </a:xfrm>
          <a:prstGeom prst="rect">
            <a:avLst/>
          </a:prstGeom>
          <a:noFill/>
        </p:spPr>
        <p:txBody>
          <a:bodyPr wrap="none" rtlCol="0">
            <a:spAutoFit/>
          </a:bodyPr>
          <a:lstStyle/>
          <a:p>
            <a:r>
              <a:rPr lang="en-US" sz="2000" dirty="0">
                <a:solidFill>
                  <a:schemeClr val="tx2"/>
                </a:solidFill>
                <a:latin typeface="微软雅黑" panose="020B0503020204020204" pitchFamily="34" charset="-122"/>
                <a:ea typeface="微软雅黑" panose="020B0503020204020204" pitchFamily="34" charset="-122"/>
              </a:rPr>
              <a:t>开源</a:t>
            </a:r>
          </a:p>
        </p:txBody>
      </p:sp>
      <p:sp>
        <p:nvSpPr>
          <p:cNvPr id="25" name="Rectangle 47"/>
          <p:cNvSpPr/>
          <p:nvPr/>
        </p:nvSpPr>
        <p:spPr>
          <a:xfrm rot="16200000">
            <a:off x="4713928" y="3748636"/>
            <a:ext cx="2988287" cy="3454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solidFill>
                <a:schemeClr val="lt1"/>
              </a:solidFill>
              <a:latin typeface="微软雅黑" panose="020B0503020204020204" pitchFamily="34" charset="-122"/>
              <a:ea typeface="微软雅黑" panose="020B0503020204020204" pitchFamily="34" charset="-122"/>
            </a:endParaRPr>
          </a:p>
        </p:txBody>
      </p:sp>
      <p:sp>
        <p:nvSpPr>
          <p:cNvPr id="26" name="Text Placeholder 67"/>
          <p:cNvSpPr txBox="1">
            <a:spLocks/>
          </p:cNvSpPr>
          <p:nvPr/>
        </p:nvSpPr>
        <p:spPr>
          <a:xfrm rot="16200000">
            <a:off x="4581604" y="3935359"/>
            <a:ext cx="2984726" cy="130806"/>
          </a:xfrm>
          <a:prstGeom prst="rect">
            <a:avLst/>
          </a:prstGeom>
        </p:spPr>
        <p:txBody>
          <a:bodyPr>
            <a:noAutofit/>
          </a:bodyPr>
          <a:lstStyle>
            <a:lvl1pPr marL="0" indent="0" algn="l" defTabSz="914400" rtl="0" eaLnBrk="1" latinLnBrk="0" hangingPunct="1">
              <a:lnSpc>
                <a:spcPct val="95000"/>
              </a:lnSpc>
              <a:spcBef>
                <a:spcPts val="0"/>
              </a:spcBef>
              <a:spcAft>
                <a:spcPts val="0"/>
              </a:spcAft>
              <a:buFont typeface="Franklin Gothic Book" pitchFamily="34" charset="0"/>
              <a:buNone/>
              <a:defRPr sz="2800" kern="1200">
                <a:solidFill>
                  <a:schemeClr val="tx1">
                    <a:lumMod val="65000"/>
                    <a:lumOff val="35000"/>
                  </a:schemeClr>
                </a:solidFill>
                <a:latin typeface="+mn-lt"/>
                <a:ea typeface="+mn-ea"/>
                <a:cs typeface="+mn-cs"/>
              </a:defRPr>
            </a:lvl1pPr>
            <a:lvl2pPr marL="0" indent="0" algn="l" defTabSz="914400" rtl="0" eaLnBrk="1" latinLnBrk="0" hangingPunct="1">
              <a:lnSpc>
                <a:spcPct val="95000"/>
              </a:lnSpc>
              <a:spcBef>
                <a:spcPts val="0"/>
              </a:spcBef>
              <a:spcAft>
                <a:spcPts val="800"/>
              </a:spcAft>
              <a:buFont typeface="Arial" pitchFamily="34" charset="0"/>
              <a:buNone/>
              <a:defRPr sz="2400" kern="1200">
                <a:solidFill>
                  <a:schemeClr val="tx1">
                    <a:lumMod val="65000"/>
                    <a:lumOff val="35000"/>
                  </a:schemeClr>
                </a:solidFill>
                <a:latin typeface="+mn-lt"/>
                <a:ea typeface="+mn-ea"/>
                <a:cs typeface="+mn-cs"/>
              </a:defRPr>
            </a:lvl2pPr>
            <a:lvl3pPr marL="228600" indent="-228600" algn="l" defTabSz="914400" rtl="0" eaLnBrk="1" latinLnBrk="0" hangingPunct="1">
              <a:lnSpc>
                <a:spcPct val="95000"/>
              </a:lnSpc>
              <a:spcBef>
                <a:spcPts val="1200"/>
              </a:spcBef>
              <a:spcAft>
                <a:spcPts val="200"/>
              </a:spcAft>
              <a:buFont typeface="Arial" pitchFamily="34" charset="0"/>
              <a:buChar char=" "/>
              <a:defRPr sz="2000" kern="1200">
                <a:solidFill>
                  <a:schemeClr val="tx1">
                    <a:lumMod val="65000"/>
                    <a:lumOff val="35000"/>
                  </a:schemeClr>
                </a:solidFill>
                <a:latin typeface="+mn-lt"/>
                <a:ea typeface="+mn-ea"/>
                <a:cs typeface="+mn-cs"/>
              </a:defRPr>
            </a:lvl3pPr>
            <a:lvl4pPr marL="400050" indent="-171450" algn="l" defTabSz="914400" rtl="0" eaLnBrk="1" latinLnBrk="0" hangingPunct="1">
              <a:lnSpc>
                <a:spcPct val="95000"/>
              </a:lnSpc>
              <a:spcBef>
                <a:spcPts val="400"/>
              </a:spcBef>
              <a:spcAft>
                <a:spcPts val="400"/>
              </a:spcAft>
              <a:buFont typeface="Arial" pitchFamily="34" charset="0"/>
              <a:buChar char="•"/>
              <a:defRPr sz="1700" kern="1200">
                <a:solidFill>
                  <a:schemeClr val="tx1">
                    <a:lumMod val="65000"/>
                    <a:lumOff val="35000"/>
                  </a:schemeClr>
                </a:solidFill>
                <a:latin typeface="+mn-lt"/>
                <a:ea typeface="+mn-ea"/>
                <a:cs typeface="+mn-cs"/>
              </a:defRPr>
            </a:lvl4pPr>
            <a:lvl5pPr marL="0" indent="0" algn="l" defTabSz="914400" rtl="0" eaLnBrk="1" latinLnBrk="0" hangingPunct="1">
              <a:lnSpc>
                <a:spcPct val="90000"/>
              </a:lnSpc>
              <a:spcBef>
                <a:spcPts val="0"/>
              </a:spcBef>
              <a:spcAft>
                <a:spcPts val="0"/>
              </a:spcAft>
              <a:buFontTx/>
              <a:buNone/>
              <a:defRPr sz="2400" kern="1200">
                <a:solidFill>
                  <a:schemeClr val="accent3"/>
                </a:solidFill>
                <a:latin typeface="+mn-lt"/>
                <a:ea typeface="+mn-ea"/>
                <a:cs typeface="+mn-cs"/>
              </a:defRPr>
            </a:lvl5pPr>
            <a:lvl6pPr marL="288925" indent="-169863" algn="l" defTabSz="914400" rtl="0" eaLnBrk="1" latinLnBrk="0" hangingPunct="1">
              <a:lnSpc>
                <a:spcPct val="90000"/>
              </a:lnSpc>
              <a:spcBef>
                <a:spcPts val="200"/>
              </a:spcBef>
              <a:buFont typeface="Arial" pitchFamily="34" charset="0"/>
              <a:buChar char="•"/>
              <a:defRPr sz="2200" kern="1200">
                <a:solidFill>
                  <a:schemeClr val="tx1">
                    <a:lumMod val="65000"/>
                    <a:lumOff val="35000"/>
                  </a:schemeClr>
                </a:solidFill>
                <a:latin typeface="+mn-lt"/>
                <a:ea typeface="+mn-ea"/>
                <a:cs typeface="+mn-cs"/>
              </a:defRPr>
            </a:lvl6pPr>
            <a:lvl7pPr marL="457200" indent="-168275" algn="l" defTabSz="914400" rtl="0" eaLnBrk="1" latinLnBrk="0" hangingPunct="1">
              <a:lnSpc>
                <a:spcPct val="90000"/>
              </a:lnSpc>
              <a:spcBef>
                <a:spcPts val="200"/>
              </a:spcBef>
              <a:buFont typeface="Arial" pitchFamily="34" charset="0"/>
              <a:buChar char="•"/>
              <a:defRPr sz="2000" kern="1200" baseline="0">
                <a:solidFill>
                  <a:schemeClr val="tx1">
                    <a:lumMod val="65000"/>
                    <a:lumOff val="35000"/>
                  </a:schemeClr>
                </a:solidFill>
                <a:latin typeface="+mn-lt"/>
                <a:ea typeface="+mn-ea"/>
                <a:cs typeface="+mn-cs"/>
              </a:defRPr>
            </a:lvl7pPr>
            <a:lvl8pPr marL="625475" indent="-168275" algn="l" defTabSz="914400" rtl="0" eaLnBrk="1" latinLnBrk="0" hangingPunct="1">
              <a:lnSpc>
                <a:spcPct val="90000"/>
              </a:lnSpc>
              <a:spcBef>
                <a:spcPts val="200"/>
              </a:spcBef>
              <a:buFont typeface="Arial" pitchFamily="34" charset="0"/>
              <a:buChar char="•"/>
              <a:defRPr sz="1800" kern="1200">
                <a:solidFill>
                  <a:schemeClr val="bg2">
                    <a:lumMod val="75000"/>
                  </a:schemeClr>
                </a:solidFill>
                <a:latin typeface="+mn-lt"/>
                <a:ea typeface="+mn-ea"/>
                <a:cs typeface="+mn-cs"/>
              </a:defRPr>
            </a:lvl8pPr>
            <a:lvl9pPr marL="804863" indent="-179388" algn="l" defTabSz="914400" rtl="0" eaLnBrk="1" latinLnBrk="0" hangingPunct="1">
              <a:lnSpc>
                <a:spcPct val="90000"/>
              </a:lnSpc>
              <a:spcBef>
                <a:spcPts val="400"/>
              </a:spcBef>
              <a:buFont typeface="Arial" pitchFamily="34" charset="0"/>
              <a:buChar char="•"/>
              <a:defRPr sz="1600" kern="1200" baseline="0">
                <a:solidFill>
                  <a:schemeClr val="bg2"/>
                </a:solidFill>
                <a:latin typeface="+mn-lt"/>
                <a:ea typeface="+mn-ea"/>
                <a:cs typeface="+mn-cs"/>
              </a:defRPr>
            </a:lvl9pPr>
          </a:lstStyle>
          <a:p>
            <a:pPr algn="ctr"/>
            <a:r>
              <a:rPr lang="en-US" sz="2400" b="1" cap="all" baseline="20000" dirty="0">
                <a:solidFill>
                  <a:schemeClr val="bg1"/>
                </a:solidFill>
                <a:latin typeface="微软雅黑" panose="020B0503020204020204" pitchFamily="34" charset="-122"/>
                <a:ea typeface="微软雅黑" panose="020B0503020204020204" pitchFamily="34" charset="-122"/>
              </a:rPr>
              <a:t>管理</a:t>
            </a:r>
            <a:endParaRPr lang="zh-CN" sz="2400" b="1" cap="all" dirty="0">
              <a:solidFill>
                <a:schemeClr val="bg1"/>
              </a:solidFill>
              <a:latin typeface="微软雅黑" panose="020B0503020204020204" pitchFamily="34" charset="-122"/>
              <a:ea typeface="微软雅黑" panose="020B0503020204020204" pitchFamily="34" charset="-122"/>
              <a:cs typeface="Arial"/>
            </a:endParaRPr>
          </a:p>
        </p:txBody>
      </p:sp>
      <p:sp>
        <p:nvSpPr>
          <p:cNvPr id="27" name="Rectangle 8"/>
          <p:cNvSpPr/>
          <p:nvPr/>
        </p:nvSpPr>
        <p:spPr>
          <a:xfrm>
            <a:off x="6035321" y="4861046"/>
            <a:ext cx="2756605" cy="640080"/>
          </a:xfrm>
          <a:prstGeom prst="rect">
            <a:avLst/>
          </a:prstGeom>
          <a:solidFill>
            <a:schemeClr val="accent1"/>
          </a:soli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solidFill>
                <a:schemeClr val="lt1"/>
              </a:solidFill>
              <a:latin typeface="微软雅黑" panose="020B0503020204020204" pitchFamily="34" charset="-122"/>
              <a:ea typeface="微软雅黑" panose="020B0503020204020204" pitchFamily="34" charset="-122"/>
            </a:endParaRPr>
          </a:p>
        </p:txBody>
      </p:sp>
      <p:sp>
        <p:nvSpPr>
          <p:cNvPr id="28" name="Text Placeholder 67"/>
          <p:cNvSpPr txBox="1">
            <a:spLocks/>
          </p:cNvSpPr>
          <p:nvPr/>
        </p:nvSpPr>
        <p:spPr>
          <a:xfrm>
            <a:off x="6271464" y="5078475"/>
            <a:ext cx="2477868" cy="510765"/>
          </a:xfrm>
          <a:prstGeom prst="rect">
            <a:avLst/>
          </a:prstGeom>
        </p:spPr>
        <p:txBody>
          <a:bodyPr>
            <a:noAutofit/>
          </a:bodyPr>
          <a:lstStyle>
            <a:lvl1pPr marL="0" indent="0" algn="l" defTabSz="914400" rtl="0" eaLnBrk="1" latinLnBrk="0" hangingPunct="1">
              <a:lnSpc>
                <a:spcPct val="95000"/>
              </a:lnSpc>
              <a:spcBef>
                <a:spcPts val="0"/>
              </a:spcBef>
              <a:spcAft>
                <a:spcPts val="0"/>
              </a:spcAft>
              <a:buFont typeface="Franklin Gothic Book" pitchFamily="34" charset="0"/>
              <a:buNone/>
              <a:defRPr sz="2800" kern="1200">
                <a:solidFill>
                  <a:schemeClr val="tx1">
                    <a:lumMod val="65000"/>
                    <a:lumOff val="35000"/>
                  </a:schemeClr>
                </a:solidFill>
                <a:latin typeface="+mn-lt"/>
                <a:ea typeface="+mn-ea"/>
                <a:cs typeface="+mn-cs"/>
              </a:defRPr>
            </a:lvl1pPr>
            <a:lvl2pPr marL="0" indent="0" algn="l" defTabSz="914400" rtl="0" eaLnBrk="1" latinLnBrk="0" hangingPunct="1">
              <a:lnSpc>
                <a:spcPct val="95000"/>
              </a:lnSpc>
              <a:spcBef>
                <a:spcPts val="0"/>
              </a:spcBef>
              <a:spcAft>
                <a:spcPts val="800"/>
              </a:spcAft>
              <a:buFont typeface="Arial" pitchFamily="34" charset="0"/>
              <a:buNone/>
              <a:defRPr sz="2400" kern="1200">
                <a:solidFill>
                  <a:schemeClr val="tx1">
                    <a:lumMod val="65000"/>
                    <a:lumOff val="35000"/>
                  </a:schemeClr>
                </a:solidFill>
                <a:latin typeface="+mn-lt"/>
                <a:ea typeface="+mn-ea"/>
                <a:cs typeface="+mn-cs"/>
              </a:defRPr>
            </a:lvl2pPr>
            <a:lvl3pPr marL="228600" indent="-228600" algn="l" defTabSz="914400" rtl="0" eaLnBrk="1" latinLnBrk="0" hangingPunct="1">
              <a:lnSpc>
                <a:spcPct val="95000"/>
              </a:lnSpc>
              <a:spcBef>
                <a:spcPts val="1200"/>
              </a:spcBef>
              <a:spcAft>
                <a:spcPts val="200"/>
              </a:spcAft>
              <a:buFont typeface="Arial" pitchFamily="34" charset="0"/>
              <a:buChar char=" "/>
              <a:defRPr sz="2000" kern="1200">
                <a:solidFill>
                  <a:schemeClr val="tx1">
                    <a:lumMod val="65000"/>
                    <a:lumOff val="35000"/>
                  </a:schemeClr>
                </a:solidFill>
                <a:latin typeface="+mn-lt"/>
                <a:ea typeface="+mn-ea"/>
                <a:cs typeface="+mn-cs"/>
              </a:defRPr>
            </a:lvl3pPr>
            <a:lvl4pPr marL="400050" indent="-171450" algn="l" defTabSz="914400" rtl="0" eaLnBrk="1" latinLnBrk="0" hangingPunct="1">
              <a:lnSpc>
                <a:spcPct val="95000"/>
              </a:lnSpc>
              <a:spcBef>
                <a:spcPts val="400"/>
              </a:spcBef>
              <a:spcAft>
                <a:spcPts val="400"/>
              </a:spcAft>
              <a:buFont typeface="Arial" pitchFamily="34" charset="0"/>
              <a:buChar char="•"/>
              <a:defRPr sz="1700" kern="1200">
                <a:solidFill>
                  <a:schemeClr val="tx1">
                    <a:lumMod val="65000"/>
                    <a:lumOff val="35000"/>
                  </a:schemeClr>
                </a:solidFill>
                <a:latin typeface="+mn-lt"/>
                <a:ea typeface="+mn-ea"/>
                <a:cs typeface="+mn-cs"/>
              </a:defRPr>
            </a:lvl4pPr>
            <a:lvl5pPr marL="0" indent="0" algn="l" defTabSz="914400" rtl="0" eaLnBrk="1" latinLnBrk="0" hangingPunct="1">
              <a:lnSpc>
                <a:spcPct val="90000"/>
              </a:lnSpc>
              <a:spcBef>
                <a:spcPts val="0"/>
              </a:spcBef>
              <a:spcAft>
                <a:spcPts val="0"/>
              </a:spcAft>
              <a:buFontTx/>
              <a:buNone/>
              <a:defRPr sz="2400" kern="1200">
                <a:solidFill>
                  <a:schemeClr val="accent3"/>
                </a:solidFill>
                <a:latin typeface="+mn-lt"/>
                <a:ea typeface="+mn-ea"/>
                <a:cs typeface="+mn-cs"/>
              </a:defRPr>
            </a:lvl5pPr>
            <a:lvl6pPr marL="288925" indent="-169863" algn="l" defTabSz="914400" rtl="0" eaLnBrk="1" latinLnBrk="0" hangingPunct="1">
              <a:lnSpc>
                <a:spcPct val="90000"/>
              </a:lnSpc>
              <a:spcBef>
                <a:spcPts val="200"/>
              </a:spcBef>
              <a:buFont typeface="Arial" pitchFamily="34" charset="0"/>
              <a:buChar char="•"/>
              <a:defRPr sz="2200" kern="1200">
                <a:solidFill>
                  <a:schemeClr val="tx1">
                    <a:lumMod val="65000"/>
                    <a:lumOff val="35000"/>
                  </a:schemeClr>
                </a:solidFill>
                <a:latin typeface="+mn-lt"/>
                <a:ea typeface="+mn-ea"/>
                <a:cs typeface="+mn-cs"/>
              </a:defRPr>
            </a:lvl6pPr>
            <a:lvl7pPr marL="457200" indent="-168275" algn="l" defTabSz="914400" rtl="0" eaLnBrk="1" latinLnBrk="0" hangingPunct="1">
              <a:lnSpc>
                <a:spcPct val="90000"/>
              </a:lnSpc>
              <a:spcBef>
                <a:spcPts val="200"/>
              </a:spcBef>
              <a:buFont typeface="Arial" pitchFamily="34" charset="0"/>
              <a:buChar char="•"/>
              <a:defRPr sz="2000" kern="1200" baseline="0">
                <a:solidFill>
                  <a:schemeClr val="tx1">
                    <a:lumMod val="65000"/>
                    <a:lumOff val="35000"/>
                  </a:schemeClr>
                </a:solidFill>
                <a:latin typeface="+mn-lt"/>
                <a:ea typeface="+mn-ea"/>
                <a:cs typeface="+mn-cs"/>
              </a:defRPr>
            </a:lvl7pPr>
            <a:lvl8pPr marL="625475" indent="-168275" algn="l" defTabSz="914400" rtl="0" eaLnBrk="1" latinLnBrk="0" hangingPunct="1">
              <a:lnSpc>
                <a:spcPct val="90000"/>
              </a:lnSpc>
              <a:spcBef>
                <a:spcPts val="200"/>
              </a:spcBef>
              <a:buFont typeface="Arial" pitchFamily="34" charset="0"/>
              <a:buChar char="•"/>
              <a:defRPr sz="1800" kern="1200">
                <a:solidFill>
                  <a:schemeClr val="bg2">
                    <a:lumMod val="75000"/>
                  </a:schemeClr>
                </a:solidFill>
                <a:latin typeface="+mn-lt"/>
                <a:ea typeface="+mn-ea"/>
                <a:cs typeface="+mn-cs"/>
              </a:defRPr>
            </a:lvl8pPr>
            <a:lvl9pPr marL="804863" indent="-179388" algn="l" defTabSz="914400" rtl="0" eaLnBrk="1" latinLnBrk="0" hangingPunct="1">
              <a:lnSpc>
                <a:spcPct val="90000"/>
              </a:lnSpc>
              <a:spcBef>
                <a:spcPts val="400"/>
              </a:spcBef>
              <a:buFont typeface="Arial" pitchFamily="34" charset="0"/>
              <a:buChar char="•"/>
              <a:defRPr sz="1600" kern="1200" baseline="0">
                <a:solidFill>
                  <a:schemeClr val="bg2"/>
                </a:solidFill>
                <a:latin typeface="+mn-lt"/>
                <a:ea typeface="+mn-ea"/>
                <a:cs typeface="+mn-cs"/>
              </a:defRPr>
            </a:lvl9pPr>
          </a:lstStyle>
          <a:p>
            <a:pPr algn="ctr"/>
            <a:r>
              <a:rPr lang="en-US" sz="2400" b="1" cap="all" baseline="20000" dirty="0">
                <a:solidFill>
                  <a:schemeClr val="bg1"/>
                </a:solidFill>
                <a:latin typeface="微软雅黑" panose="020B0503020204020204" pitchFamily="34" charset="-122"/>
                <a:ea typeface="微软雅黑" panose="020B0503020204020204" pitchFamily="34" charset="-122"/>
              </a:rPr>
              <a:t>架构创新</a:t>
            </a:r>
            <a:endParaRPr lang="zh-CN" sz="2400" b="1" cap="all" dirty="0">
              <a:solidFill>
                <a:schemeClr val="bg1"/>
              </a:solidFill>
              <a:latin typeface="微软雅黑" panose="020B0503020204020204" pitchFamily="34" charset="-122"/>
              <a:ea typeface="微软雅黑" panose="020B0503020204020204" pitchFamily="34" charset="-122"/>
              <a:cs typeface="Arial"/>
            </a:endParaRPr>
          </a:p>
        </p:txBody>
      </p:sp>
      <p:pic>
        <p:nvPicPr>
          <p:cNvPr id="29" name="Picture 2" descr="MapR-TrdMk_logo_012714_koBkgrd_red_rgb.png"/>
          <p:cNvPicPr>
            <a:picLocks noChangeAspect="1"/>
          </p:cNvPicPr>
          <p:nvPr/>
        </p:nvPicPr>
        <p:blipFill rotWithShape="1">
          <a:blip r:embed="rId5" cstate="print">
            <a:extLst>
              <a:ext uri="{28A0092B-C50C-407E-A947-70E740481C1C}">
                <a14:useLocalDpi xmlns:a14="http://schemas.microsoft.com/office/drawing/2010/main" val="0"/>
              </a:ext>
            </a:extLst>
          </a:blip>
          <a:srcRect l="19271" t="39995" r="20003" b="33438"/>
          <a:stretch/>
        </p:blipFill>
        <p:spPr>
          <a:xfrm>
            <a:off x="6797744" y="1598519"/>
            <a:ext cx="1419935" cy="639868"/>
          </a:xfrm>
          <a:prstGeom prst="rect">
            <a:avLst/>
          </a:prstGeom>
        </p:spPr>
      </p:pic>
      <p:pic>
        <p:nvPicPr>
          <p:cNvPr id="30" name="Picture 2" descr="http://hortonworks.com/wp-content/themes/hortonworks/images/layout/header/hortonwork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384" y="1526499"/>
            <a:ext cx="1721498" cy="654169"/>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01603" y="1623406"/>
            <a:ext cx="2058318" cy="524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2" name="文本框 31"/>
          <p:cNvSpPr txBox="1"/>
          <p:nvPr/>
        </p:nvSpPr>
        <p:spPr bwMode="auto">
          <a:xfrm>
            <a:off x="971600" y="5650795"/>
            <a:ext cx="146706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r>
              <a:rPr kumimoji="1" lang="zh-CN" altLang="en-US" sz="2000" kern="0" dirty="0">
                <a:solidFill>
                  <a:srgbClr val="008000"/>
                </a:solidFill>
                <a:latin typeface="微软雅黑"/>
                <a:ea typeface="微软雅黑"/>
                <a:cs typeface="微软雅黑"/>
              </a:rPr>
              <a:t>完全开源</a:t>
            </a:r>
            <a:endParaRPr kumimoji="1" lang="en-US" altLang="zh-CN" sz="2000" kern="0" dirty="0">
              <a:solidFill>
                <a:srgbClr val="008000"/>
              </a:solidFill>
              <a:latin typeface="微软雅黑"/>
              <a:ea typeface="微软雅黑"/>
              <a:cs typeface="微软雅黑"/>
            </a:endParaRPr>
          </a:p>
          <a:p>
            <a:r>
              <a:rPr kumimoji="1" lang="zh-CN" altLang="en-US" sz="2000" kern="0" dirty="0">
                <a:solidFill>
                  <a:srgbClr val="008000"/>
                </a:solidFill>
                <a:latin typeface="微软雅黑"/>
                <a:ea typeface="微软雅黑"/>
                <a:cs typeface="微软雅黑"/>
              </a:rPr>
              <a:t>收取服务费</a:t>
            </a:r>
          </a:p>
        </p:txBody>
      </p:sp>
      <p:sp>
        <p:nvSpPr>
          <p:cNvPr id="33" name="文本框 32"/>
          <p:cNvSpPr txBox="1"/>
          <p:nvPr/>
        </p:nvSpPr>
        <p:spPr bwMode="auto">
          <a:xfrm>
            <a:off x="3680996" y="5661248"/>
            <a:ext cx="2106892"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r>
              <a:rPr kumimoji="1" lang="zh-CN" altLang="en-US" sz="2000" kern="0" dirty="0">
                <a:solidFill>
                  <a:srgbClr val="008000"/>
                </a:solidFill>
                <a:latin typeface="微软雅黑"/>
                <a:ea typeface="微软雅黑"/>
                <a:cs typeface="微软雅黑"/>
              </a:rPr>
              <a:t>工具不开源</a:t>
            </a:r>
            <a:endParaRPr kumimoji="1" lang="en-US" altLang="zh-CN" sz="2000" kern="0" dirty="0">
              <a:solidFill>
                <a:srgbClr val="008000"/>
              </a:solidFill>
              <a:latin typeface="微软雅黑"/>
              <a:ea typeface="微软雅黑"/>
              <a:cs typeface="微软雅黑"/>
            </a:endParaRPr>
          </a:p>
          <a:p>
            <a:r>
              <a:rPr kumimoji="1" lang="zh-CN" altLang="en-US" sz="2000" kern="0" dirty="0">
                <a:solidFill>
                  <a:srgbClr val="008000"/>
                </a:solidFill>
                <a:latin typeface="微软雅黑"/>
                <a:ea typeface="微软雅黑"/>
                <a:cs typeface="微软雅黑"/>
              </a:rPr>
              <a:t>收取</a:t>
            </a:r>
            <a:r>
              <a:rPr kumimoji="1" lang="en-US" altLang="zh-CN" sz="2000" kern="0" dirty="0">
                <a:solidFill>
                  <a:srgbClr val="008000"/>
                </a:solidFill>
                <a:latin typeface="微软雅黑"/>
                <a:ea typeface="微软雅黑"/>
                <a:cs typeface="微软雅黑"/>
              </a:rPr>
              <a:t>License</a:t>
            </a:r>
            <a:r>
              <a:rPr kumimoji="1" lang="zh-CN" altLang="en-US" sz="2000" kern="0" dirty="0">
                <a:solidFill>
                  <a:srgbClr val="008000"/>
                </a:solidFill>
                <a:latin typeface="微软雅黑"/>
                <a:ea typeface="微软雅黑"/>
                <a:cs typeface="微软雅黑"/>
              </a:rPr>
              <a:t>费用</a:t>
            </a:r>
          </a:p>
        </p:txBody>
      </p:sp>
      <p:sp>
        <p:nvSpPr>
          <p:cNvPr id="34" name="文本框 33"/>
          <p:cNvSpPr txBox="1"/>
          <p:nvPr/>
        </p:nvSpPr>
        <p:spPr bwMode="auto">
          <a:xfrm>
            <a:off x="6497556" y="5661248"/>
            <a:ext cx="2106892"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rtlCol="0" anchor="ctr" anchorCtr="0" compatLnSpc="1">
            <a:prstTxWarp prst="textNoShape">
              <a:avLst/>
            </a:prstTxWarp>
            <a:spAutoFit/>
          </a:bodyPr>
          <a:lstStyle/>
          <a:p>
            <a:r>
              <a:rPr kumimoji="1" lang="zh-CN" altLang="en-US" sz="2000" kern="0" dirty="0">
                <a:solidFill>
                  <a:srgbClr val="008000"/>
                </a:solidFill>
                <a:latin typeface="微软雅黑"/>
                <a:ea typeface="微软雅黑"/>
                <a:cs typeface="微软雅黑"/>
              </a:rPr>
              <a:t>重构了底层内核</a:t>
            </a:r>
            <a:endParaRPr kumimoji="1" lang="en-US" altLang="zh-CN" sz="2000" kern="0" dirty="0">
              <a:solidFill>
                <a:srgbClr val="008000"/>
              </a:solidFill>
              <a:latin typeface="微软雅黑"/>
              <a:ea typeface="微软雅黑"/>
              <a:cs typeface="微软雅黑"/>
            </a:endParaRPr>
          </a:p>
          <a:p>
            <a:r>
              <a:rPr kumimoji="1" lang="zh-CN" altLang="en-US" sz="2000" kern="0" dirty="0">
                <a:solidFill>
                  <a:srgbClr val="008000"/>
                </a:solidFill>
                <a:latin typeface="微软雅黑"/>
                <a:ea typeface="微软雅黑"/>
                <a:cs typeface="微软雅黑"/>
              </a:rPr>
              <a:t>收取</a:t>
            </a:r>
            <a:r>
              <a:rPr kumimoji="1" lang="en-US" altLang="zh-CN" sz="2000" kern="0" dirty="0">
                <a:solidFill>
                  <a:srgbClr val="008000"/>
                </a:solidFill>
                <a:latin typeface="微软雅黑"/>
                <a:ea typeface="微软雅黑"/>
                <a:cs typeface="微软雅黑"/>
              </a:rPr>
              <a:t>License</a:t>
            </a:r>
            <a:r>
              <a:rPr kumimoji="1" lang="zh-CN" altLang="en-US" sz="2000" kern="0" dirty="0">
                <a:solidFill>
                  <a:srgbClr val="008000"/>
                </a:solidFill>
                <a:latin typeface="微软雅黑"/>
                <a:ea typeface="微软雅黑"/>
                <a:cs typeface="微软雅黑"/>
              </a:rPr>
              <a:t>费用</a:t>
            </a:r>
          </a:p>
        </p:txBody>
      </p:sp>
    </p:spTree>
    <p:extLst>
      <p:ext uri="{BB962C8B-B14F-4D97-AF65-F5344CB8AC3E}">
        <p14:creationId xmlns:p14="http://schemas.microsoft.com/office/powerpoint/2010/main" val="16930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6376" y="1229804"/>
            <a:ext cx="7832785" cy="5303448"/>
          </a:xfrm>
          <a:prstGeom prst="rect">
            <a:avLst/>
          </a:prstGeom>
        </p:spPr>
      </p:pic>
      <p:sp>
        <p:nvSpPr>
          <p:cNvPr id="5" name="标题 4"/>
          <p:cNvSpPr>
            <a:spLocks noGrp="1"/>
          </p:cNvSpPr>
          <p:nvPr>
            <p:ph type="title"/>
          </p:nvPr>
        </p:nvSpPr>
        <p:spPr/>
        <p:txBody>
          <a:bodyPr/>
          <a:lstStyle/>
          <a:p>
            <a:r>
              <a:rPr lang="zh-CN" altLang="en-US" dirty="0"/>
              <a:t>成电大数据平台</a:t>
            </a:r>
            <a:endParaRPr lang="en-US" dirty="0"/>
          </a:p>
        </p:txBody>
      </p:sp>
    </p:spTree>
    <p:extLst>
      <p:ext uri="{BB962C8B-B14F-4D97-AF65-F5344CB8AC3E}">
        <p14:creationId xmlns:p14="http://schemas.microsoft.com/office/powerpoint/2010/main" val="2784108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68760"/>
            <a:ext cx="8667750"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741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542999489"/>
              </p:ext>
            </p:extLst>
          </p:nvPr>
        </p:nvGraphicFramePr>
        <p:xfrm>
          <a:off x="827584" y="126876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363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323528" y="1121940"/>
          <a:ext cx="8352928" cy="5522913"/>
        </p:xfrm>
        <a:graphic>
          <a:graphicData uri="http://schemas.openxmlformats.org/drawingml/2006/table">
            <a:tbl>
              <a:tblPr/>
              <a:tblGrid>
                <a:gridCol w="2256808">
                  <a:extLst>
                    <a:ext uri="{9D8B030D-6E8A-4147-A177-3AD203B41FA5}">
                      <a16:colId xmlns:a16="http://schemas.microsoft.com/office/drawing/2014/main" val="20000"/>
                    </a:ext>
                  </a:extLst>
                </a:gridCol>
                <a:gridCol w="3259558">
                  <a:extLst>
                    <a:ext uri="{9D8B030D-6E8A-4147-A177-3AD203B41FA5}">
                      <a16:colId xmlns:a16="http://schemas.microsoft.com/office/drawing/2014/main" val="20001"/>
                    </a:ext>
                  </a:extLst>
                </a:gridCol>
                <a:gridCol w="2836562">
                  <a:extLst>
                    <a:ext uri="{9D8B030D-6E8A-4147-A177-3AD203B41FA5}">
                      <a16:colId xmlns:a16="http://schemas.microsoft.com/office/drawing/2014/main" val="20002"/>
                    </a:ext>
                  </a:extLst>
                </a:gridCol>
              </a:tblGrid>
              <a:tr h="252413">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算法类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微软雅黑" pitchFamily="34" charset="-122"/>
                          <a:ea typeface="微软雅黑" pitchFamily="34" charset="-122"/>
                        </a:rPr>
                        <a:t>算法名</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微软雅黑" pitchFamily="34" charset="-122"/>
                          <a:ea typeface="微软雅黑" pitchFamily="34" charset="-122"/>
                        </a:rPr>
                        <a:t>中文名</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10000"/>
                  </a:ext>
                </a:extLst>
              </a:tr>
              <a:tr h="263525">
                <a:tc rowSpan="9">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FFFF"/>
                          </a:solidFill>
                          <a:effectLst/>
                          <a:latin typeface="微软雅黑" pitchFamily="34" charset="-122"/>
                          <a:ea typeface="黑体" pitchFamily="49" charset="-122"/>
                        </a:rPr>
                        <a:t>      </a:t>
                      </a:r>
                      <a:r>
                        <a:rPr kumimoji="0" lang="zh-CN" altLang="en-US" sz="1400" b="1" i="0" u="none" strike="noStrike" cap="none" normalizeH="0" baseline="0">
                          <a:ln>
                            <a:noFill/>
                          </a:ln>
                          <a:solidFill>
                            <a:srgbClr val="FFFFFF"/>
                          </a:solidFill>
                          <a:effectLst/>
                          <a:latin typeface="微软雅黑" pitchFamily="34" charset="-122"/>
                          <a:ea typeface="微软雅黑" pitchFamily="34" charset="-122"/>
                        </a:rPr>
                        <a:t>分类算法</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Logistic Regression</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逻辑回归</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1"/>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Bayesian</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贝叶斯</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2"/>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SVM</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支持向量机</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3"/>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Perceptron</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感知器算法</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4"/>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Neural Network</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神经网络</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5"/>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Random Forests</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随机森林</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6"/>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Decision</a:t>
                      </a: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 </a:t>
                      </a:r>
                      <a:r>
                        <a:rPr kumimoji="0" lang="en-US" altLang="zh-CN" sz="1200" b="0" i="0" u="none" strike="noStrike" cap="none" normalizeH="0" baseline="0">
                          <a:ln>
                            <a:noFill/>
                          </a:ln>
                          <a:solidFill>
                            <a:srgbClr val="000000"/>
                          </a:solidFill>
                          <a:effectLst/>
                          <a:latin typeface="微软雅黑" pitchFamily="34" charset="-122"/>
                          <a:ea typeface="黑体" pitchFamily="49" charset="-122"/>
                        </a:rPr>
                        <a:t>Trees</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决策树</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7"/>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kern="1200" cap="none" normalizeH="0" baseline="0" dirty="0" err="1">
                          <a:ln>
                            <a:noFill/>
                          </a:ln>
                          <a:solidFill>
                            <a:srgbClr val="000000"/>
                          </a:solidFill>
                          <a:effectLst/>
                          <a:latin typeface="微软雅黑" pitchFamily="34" charset="-122"/>
                          <a:ea typeface="微软雅黑" pitchFamily="34" charset="-122"/>
                          <a:cs typeface="+mn-cs"/>
                        </a:rPr>
                        <a:t>Adaboost</a:t>
                      </a:r>
                      <a:endParaRPr kumimoji="0" lang="zh-CN" altLang="zh-CN" sz="1200" b="0" i="0" u="none" strike="noStrike" kern="1200" cap="none" normalizeH="0" baseline="0" dirty="0">
                        <a:ln>
                          <a:noFill/>
                        </a:ln>
                        <a:solidFill>
                          <a:srgbClr val="000000"/>
                        </a:solidFill>
                        <a:effectLst/>
                        <a:latin typeface="微软雅黑" pitchFamily="34" charset="-122"/>
                        <a:ea typeface="微软雅黑" pitchFamily="34" charset="-122"/>
                        <a:cs typeface="+mn-cs"/>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kern="1200" cap="none" normalizeH="0" baseline="0" dirty="0" err="1">
                          <a:ln>
                            <a:noFill/>
                          </a:ln>
                          <a:solidFill>
                            <a:srgbClr val="FF0000"/>
                          </a:solidFill>
                          <a:effectLst/>
                          <a:latin typeface="微软雅黑" pitchFamily="34" charset="-122"/>
                          <a:ea typeface="微软雅黑" pitchFamily="34" charset="-122"/>
                          <a:cs typeface="+mn-cs"/>
                        </a:rPr>
                        <a:t>Adaboost</a:t>
                      </a:r>
                      <a:endParaRPr kumimoji="0" lang="zh-CN" altLang="en-US" sz="1200" b="0" i="0" u="none" strike="noStrike" kern="1200" cap="none" normalizeH="0" baseline="0" dirty="0">
                        <a:ln>
                          <a:noFill/>
                        </a:ln>
                        <a:solidFill>
                          <a:srgbClr val="FF0000"/>
                        </a:solidFill>
                        <a:effectLst/>
                        <a:latin typeface="微软雅黑" pitchFamily="34" charset="-122"/>
                        <a:ea typeface="微软雅黑" pitchFamily="34" charset="-122"/>
                        <a:cs typeface="+mn-cs"/>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8"/>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kern="1200" cap="none" normalizeH="0" baseline="0" dirty="0">
                          <a:ln>
                            <a:noFill/>
                          </a:ln>
                          <a:solidFill>
                            <a:srgbClr val="000000"/>
                          </a:solidFill>
                          <a:effectLst/>
                          <a:latin typeface="微软雅黑" pitchFamily="34" charset="-122"/>
                          <a:ea typeface="微软雅黑" pitchFamily="34" charset="-122"/>
                          <a:cs typeface="+mn-cs"/>
                        </a:rPr>
                        <a:t>Restricted Boltzmann Machines</a:t>
                      </a:r>
                      <a:endParaRPr kumimoji="0" lang="zh-CN" altLang="zh-CN" sz="1200" b="0" i="0" u="none" strike="noStrike" kern="1200" cap="none" normalizeH="0" baseline="0" dirty="0">
                        <a:ln>
                          <a:noFill/>
                        </a:ln>
                        <a:solidFill>
                          <a:srgbClr val="000000"/>
                        </a:solidFill>
                        <a:effectLst/>
                        <a:latin typeface="微软雅黑" pitchFamily="34" charset="-122"/>
                        <a:ea typeface="微软雅黑" pitchFamily="34" charset="-122"/>
                        <a:cs typeface="+mn-cs"/>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微软雅黑" pitchFamily="34" charset="-122"/>
                          <a:ea typeface="微软雅黑" pitchFamily="34" charset="-122"/>
                          <a:cs typeface="+mn-cs"/>
                        </a:rPr>
                        <a:t>有限波尔兹曼机</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9"/>
                  </a:ext>
                </a:extLst>
              </a:tr>
              <a:tr h="263525">
                <a:tc rowSpan="11">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微软雅黑" pitchFamily="34" charset="-122"/>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FFFFFF"/>
                          </a:solidFill>
                          <a:effectLst/>
                          <a:latin typeface="微软雅黑" pitchFamily="34" charset="-122"/>
                          <a:ea typeface="黑体" pitchFamily="49" charset="-122"/>
                        </a:rPr>
                        <a:t>      </a:t>
                      </a: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聚类算法</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Canopy 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Canopy</a:t>
                      </a: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聚类</a:t>
                      </a:r>
                      <a:endParaRPr kumimoji="0" lang="en-US" altLang="zh-CN" sz="1200" b="0" i="0" u="none" strike="noStrike" cap="none" normalizeH="0" baseline="0">
                        <a:ln>
                          <a:noFill/>
                        </a:ln>
                        <a:solidFill>
                          <a:srgbClr val="000000"/>
                        </a:solidFill>
                        <a:effectLst/>
                        <a:latin typeface="微软雅黑" pitchFamily="34" charset="-122"/>
                        <a:ea typeface="黑体" pitchFamily="49"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0"/>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DBSCAN</a:t>
                      </a: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 </a:t>
                      </a:r>
                      <a:r>
                        <a:rPr kumimoji="0" lang="en-US" altLang="zh-CN" sz="1200" b="0" i="0" u="none" strike="noStrike" cap="none" normalizeH="0" baseline="0">
                          <a:ln>
                            <a:noFill/>
                          </a:ln>
                          <a:solidFill>
                            <a:srgbClr val="000000"/>
                          </a:solidFill>
                          <a:effectLst/>
                          <a:latin typeface="微软雅黑" pitchFamily="34" charset="-122"/>
                          <a:ea typeface="黑体" pitchFamily="49" charset="-122"/>
                        </a:rPr>
                        <a:t>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基于密度的聚类</a:t>
                      </a:r>
                      <a:endParaRPr kumimoji="0" lang="en-US" altLang="zh-CN" sz="1200" b="0" i="0" u="none" strike="noStrike" cap="none" normalizeH="0" baseline="0">
                        <a:ln>
                          <a:noFill/>
                        </a:ln>
                        <a:solidFill>
                          <a:srgbClr val="000000"/>
                        </a:solidFill>
                        <a:effectLst/>
                        <a:latin typeface="微软雅黑" pitchFamily="34" charset="-122"/>
                        <a:ea typeface="黑体" pitchFamily="49"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1"/>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OPTICS</a:t>
                      </a: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 </a:t>
                      </a:r>
                      <a:r>
                        <a:rPr kumimoji="0" lang="en-US" altLang="zh-CN" sz="1200" b="0" i="0" u="none" strike="noStrike" cap="none" normalizeH="0" baseline="0">
                          <a:ln>
                            <a:noFill/>
                          </a:ln>
                          <a:solidFill>
                            <a:srgbClr val="000000"/>
                          </a:solidFill>
                          <a:effectLst/>
                          <a:latin typeface="微软雅黑" pitchFamily="34" charset="-122"/>
                          <a:ea typeface="黑体" pitchFamily="49" charset="-122"/>
                        </a:rPr>
                        <a:t>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rPr>
                        <a:t>基于密度聚类的改良算法</a:t>
                      </a:r>
                      <a:endParaRPr kumimoji="0" lang="en-US" altLang="zh-CN" sz="1200" b="0" i="0" u="none" strike="noStrike" cap="none" normalizeH="0" baseline="0" dirty="0">
                        <a:ln>
                          <a:noFill/>
                        </a:ln>
                        <a:solidFill>
                          <a:srgbClr val="000000"/>
                        </a:solidFill>
                        <a:effectLst/>
                        <a:latin typeface="微软雅黑" pitchFamily="34" charset="-122"/>
                        <a:ea typeface="黑体" pitchFamily="49"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2"/>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K-means 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FF0000"/>
                          </a:solidFill>
                          <a:effectLst/>
                          <a:latin typeface="微软雅黑" pitchFamily="34" charset="-122"/>
                          <a:ea typeface="黑体" pitchFamily="49" charset="-122"/>
                        </a:rPr>
                        <a:t>K</a:t>
                      </a: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均值算法</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3"/>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Fuzzy K-means</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模糊</a:t>
                      </a:r>
                      <a:r>
                        <a:rPr kumimoji="0" lang="en-US" altLang="zh-CN" sz="1200" b="0" i="0" u="none" strike="noStrike" cap="none" normalizeH="0" baseline="0">
                          <a:ln>
                            <a:noFill/>
                          </a:ln>
                          <a:solidFill>
                            <a:srgbClr val="000000"/>
                          </a:solidFill>
                          <a:effectLst/>
                          <a:latin typeface="微软雅黑" pitchFamily="34" charset="-122"/>
                          <a:ea typeface="黑体" pitchFamily="49" charset="-122"/>
                        </a:rPr>
                        <a:t>K</a:t>
                      </a: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均值</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4"/>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Expectation Maximization</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FF0000"/>
                          </a:solidFill>
                          <a:effectLst/>
                          <a:latin typeface="微软雅黑" pitchFamily="34" charset="-122"/>
                          <a:ea typeface="黑体" pitchFamily="49" charset="-122"/>
                        </a:rPr>
                        <a:t>EM</a:t>
                      </a: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聚类（期望最大化聚类）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5"/>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Mean Shift 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均值漂移聚类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6"/>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Hierarchical 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层次聚类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7"/>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Dirichlet Process Clustering</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狄里克雷过程聚类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8"/>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Latent Dirichlet Allocation</a:t>
                      </a:r>
                      <a:endParaRPr kumimoji="0" lang="zh-CN" altLang="zh-CN" sz="1200" b="0" i="0" u="none" strike="noStrike" cap="none" normalizeH="0" baseline="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itchFamily="34" charset="-122"/>
                          <a:ea typeface="黑体" pitchFamily="49" charset="-122"/>
                        </a:rPr>
                        <a:t>LDA</a:t>
                      </a:r>
                      <a:r>
                        <a:rPr kumimoji="0" lang="zh-CN" altLang="en-US" sz="1200" b="0" i="0" u="none" strike="noStrike" cap="none" normalizeH="0" baseline="0">
                          <a:ln>
                            <a:noFill/>
                          </a:ln>
                          <a:solidFill>
                            <a:srgbClr val="000000"/>
                          </a:solidFill>
                          <a:effectLst/>
                          <a:latin typeface="微软雅黑" pitchFamily="34" charset="-122"/>
                          <a:ea typeface="微软雅黑" pitchFamily="34" charset="-122"/>
                        </a:rPr>
                        <a:t>聚类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9"/>
                  </a:ext>
                </a:extLst>
              </a:tr>
              <a:tr h="2635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微软雅黑" pitchFamily="34" charset="-122"/>
                          <a:ea typeface="黑体" pitchFamily="49" charset="-122"/>
                        </a:rPr>
                        <a:t>KNN</a:t>
                      </a:r>
                      <a:endParaRPr kumimoji="0" lang="zh-CN" altLang="zh-CN" sz="1200" b="0" i="0" u="none" strike="noStrike" cap="none" normalizeH="0" baseline="0" dirty="0">
                        <a:ln>
                          <a:noFill/>
                        </a:ln>
                        <a:solidFill>
                          <a:srgbClr val="000000"/>
                        </a:solidFill>
                        <a:effectLst/>
                        <a:latin typeface="微软雅黑" pitchFamily="34" charset="-122"/>
                        <a:ea typeface="微软雅黑" pitchFamily="34" charset="-122"/>
                      </a:endParaRP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FF0000"/>
                          </a:solidFill>
                          <a:effectLst/>
                          <a:latin typeface="微软雅黑" pitchFamily="34" charset="-122"/>
                          <a:ea typeface="微软雅黑" pitchFamily="34" charset="-122"/>
                        </a:rPr>
                        <a:t>K</a:t>
                      </a:r>
                      <a:r>
                        <a:rPr kumimoji="0" lang="zh-CN" altLang="en-US" sz="1200" b="0" i="0" u="none" strike="noStrike" cap="none" normalizeH="0" baseline="0" dirty="0">
                          <a:ln>
                            <a:noFill/>
                          </a:ln>
                          <a:solidFill>
                            <a:srgbClr val="FF0000"/>
                          </a:solidFill>
                          <a:effectLst/>
                          <a:latin typeface="微软雅黑" pitchFamily="34" charset="-122"/>
                          <a:ea typeface="微软雅黑" pitchFamily="34" charset="-122"/>
                        </a:rPr>
                        <a:t>近邻</a:t>
                      </a:r>
                    </a:p>
                  </a:txBody>
                  <a:tcPr marL="38982" marR="38982" marT="19482" marB="194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20"/>
                  </a:ext>
                </a:extLst>
              </a:tr>
            </a:tbl>
          </a:graphicData>
        </a:graphic>
      </p:graphicFrame>
      <p:sp>
        <p:nvSpPr>
          <p:cNvPr id="7" name="TextBox 6"/>
          <p:cNvSpPr txBox="1"/>
          <p:nvPr/>
        </p:nvSpPr>
        <p:spPr>
          <a:xfrm>
            <a:off x="1389785" y="188640"/>
            <a:ext cx="6316153" cy="523220"/>
          </a:xfrm>
          <a:prstGeom prst="rect">
            <a:avLst/>
          </a:prstGeom>
          <a:noFill/>
        </p:spPr>
        <p:txBody>
          <a:bodyPr wrap="none" rtlCol="0">
            <a:spAutoFit/>
          </a:bodyPr>
          <a:lstStyle/>
          <a:p>
            <a:pPr algn="ctr"/>
            <a:r>
              <a:rPr lang="zh-CN" altLang="en-US" b="1" dirty="0">
                <a:latin typeface="+mn-ea"/>
                <a:ea typeface="+mn-ea"/>
              </a:rPr>
              <a:t>成电大数据一体化处理平台</a:t>
            </a:r>
            <a:r>
              <a:rPr lang="en-US" altLang="zh-CN" b="1" dirty="0">
                <a:latin typeface="+mn-ea"/>
                <a:ea typeface="+mn-ea"/>
                <a:cs typeface="黑体" charset="0"/>
              </a:rPr>
              <a:t>—</a:t>
            </a:r>
            <a:r>
              <a:rPr lang="zh-CN" altLang="en-US" b="1" dirty="0">
                <a:latin typeface="+mn-ea"/>
                <a:ea typeface="+mn-ea"/>
                <a:cs typeface="黑体" charset="0"/>
              </a:rPr>
              <a:t>算法支撑</a:t>
            </a:r>
          </a:p>
        </p:txBody>
      </p:sp>
    </p:spTree>
    <p:extLst>
      <p:ext uri="{BB962C8B-B14F-4D97-AF65-F5344CB8AC3E}">
        <p14:creationId xmlns:p14="http://schemas.microsoft.com/office/powerpoint/2010/main" val="3834572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323528" y="908720"/>
          <a:ext cx="7993857" cy="5424496"/>
        </p:xfrm>
        <a:graphic>
          <a:graphicData uri="http://schemas.openxmlformats.org/drawingml/2006/table">
            <a:tbl>
              <a:tblPr/>
              <a:tblGrid>
                <a:gridCol w="2016919">
                  <a:extLst>
                    <a:ext uri="{9D8B030D-6E8A-4147-A177-3AD203B41FA5}">
                      <a16:colId xmlns:a16="http://schemas.microsoft.com/office/drawing/2014/main" val="20000"/>
                    </a:ext>
                  </a:extLst>
                </a:gridCol>
                <a:gridCol w="3043238">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rial" pitchFamily="34" charset="0"/>
                          <a:ea typeface="黑体" pitchFamily="49" charset="-122"/>
                        </a:rPr>
                        <a:t>算法类</a:t>
                      </a:r>
                      <a:endParaRPr kumimoji="0" lang="zh-CN" altLang="en-US" sz="1400" b="1" i="0" u="none" strike="noStrike" cap="none" normalizeH="0" baseline="0" dirty="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算法名</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中文名</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10000"/>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关联规则挖掘</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Parallel FP Growth Algorithm</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并行</a:t>
                      </a:r>
                      <a:r>
                        <a:rPr kumimoji="0" lang="en-US" altLang="zh-CN" sz="1200" b="0" i="0" u="none" strike="noStrike" cap="none" normalizeH="0" baseline="0">
                          <a:ln>
                            <a:noFill/>
                          </a:ln>
                          <a:solidFill>
                            <a:srgbClr val="000000"/>
                          </a:solidFill>
                          <a:effectLst/>
                          <a:latin typeface="Arial" pitchFamily="34" charset="0"/>
                          <a:ea typeface="黑体" pitchFamily="49" charset="-122"/>
                        </a:rPr>
                        <a:t>FP Growth</a:t>
                      </a:r>
                      <a:r>
                        <a:rPr kumimoji="0" lang="zh-CN" altLang="en-US" sz="1200" b="0" i="0" u="none" strike="noStrike" cap="none" normalizeH="0" baseline="0">
                          <a:ln>
                            <a:noFill/>
                          </a:ln>
                          <a:solidFill>
                            <a:srgbClr val="000000"/>
                          </a:solidFill>
                          <a:effectLst/>
                          <a:latin typeface="Arial" pitchFamily="34" charset="0"/>
                          <a:ea typeface="黑体" pitchFamily="49" charset="-122"/>
                        </a:rPr>
                        <a:t>算法</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1"/>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回归</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Locally Weighted Linear Regression</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局部加权线性回归</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2"/>
                  </a:ext>
                </a:extLst>
              </a:tr>
              <a:tr h="319088">
                <a:tc rowSpan="5">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400" b="1" i="0" u="none" strike="noStrike" cap="none" normalizeH="0" baseline="0">
                        <a:ln>
                          <a:noFill/>
                        </a:ln>
                        <a:solidFill>
                          <a:srgbClr val="FFFFFF"/>
                        </a:solidFill>
                        <a:effectLst/>
                        <a:latin typeface="Arial" pitchFamily="34" charset="0"/>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400" b="1" i="0" u="none" strike="noStrike" cap="none" normalizeH="0" baseline="0">
                        <a:ln>
                          <a:noFill/>
                        </a:ln>
                        <a:solidFill>
                          <a:srgbClr val="FFFFFF"/>
                        </a:solidFill>
                        <a:effectLst/>
                        <a:latin typeface="Arial" pitchFamily="34" charset="0"/>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降维</a:t>
                      </a:r>
                      <a:r>
                        <a:rPr kumimoji="0" lang="en-US" altLang="zh-CN" sz="1400" b="1" i="0" u="none" strike="noStrike" cap="none" normalizeH="0" baseline="0">
                          <a:ln>
                            <a:noFill/>
                          </a:ln>
                          <a:solidFill>
                            <a:srgbClr val="FFFFFF"/>
                          </a:solidFill>
                          <a:effectLst/>
                          <a:latin typeface="Arial" pitchFamily="34" charset="0"/>
                          <a:ea typeface="黑体" pitchFamily="49" charset="-122"/>
                        </a:rPr>
                        <a:t>/</a:t>
                      </a:r>
                      <a:r>
                        <a:rPr kumimoji="0" lang="zh-CN" altLang="en-US" sz="1400" b="1" i="0" u="none" strike="noStrike" cap="none" normalizeH="0" baseline="0">
                          <a:ln>
                            <a:noFill/>
                          </a:ln>
                          <a:solidFill>
                            <a:srgbClr val="FFFFFF"/>
                          </a:solidFill>
                          <a:effectLst/>
                          <a:latin typeface="Arial" pitchFamily="34" charset="0"/>
                          <a:ea typeface="黑体" pitchFamily="49" charset="-122"/>
                        </a:rPr>
                        <a:t>维约简</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Arial" pitchFamily="34" charset="0"/>
                          <a:ea typeface="黑体" pitchFamily="49" charset="-122"/>
                        </a:rPr>
                        <a:t>Singular Value Decomposition</a:t>
                      </a:r>
                      <a:endParaRPr kumimoji="0" lang="zh-CN" altLang="zh-CN" sz="1200" b="0"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奇异值分解</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3"/>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Principal Components Analysis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主成分分析</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4"/>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Independent Component Analysis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独立成分分析</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5"/>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Factors</a:t>
                      </a:r>
                      <a:r>
                        <a:rPr kumimoji="0" lang="zh-CN" altLang="en-US" sz="1200" b="0" i="0" u="none" strike="noStrike" cap="none" normalizeH="0" baseline="0">
                          <a:ln>
                            <a:noFill/>
                          </a:ln>
                          <a:solidFill>
                            <a:srgbClr val="000000"/>
                          </a:solidFill>
                          <a:effectLst/>
                          <a:latin typeface="Arial" pitchFamily="34" charset="0"/>
                          <a:ea typeface="黑体" pitchFamily="49" charset="-122"/>
                        </a:rPr>
                        <a:t> </a:t>
                      </a:r>
                      <a:r>
                        <a:rPr kumimoji="0" lang="en-US" altLang="zh-CN" sz="1200" b="0" i="0" u="none" strike="noStrike" cap="none" normalizeH="0" baseline="0">
                          <a:ln>
                            <a:noFill/>
                          </a:ln>
                          <a:solidFill>
                            <a:srgbClr val="000000"/>
                          </a:solidFill>
                          <a:effectLst/>
                          <a:latin typeface="Arial" pitchFamily="34" charset="0"/>
                          <a:ea typeface="黑体" pitchFamily="49" charset="-122"/>
                        </a:rPr>
                        <a:t>Analysis</a:t>
                      </a:r>
                      <a:endParaRPr kumimoji="0" lang="zh-CN" altLang="zh-CN" sz="1200" b="0" i="0" u="none" strike="noStrike" cap="none" normalizeH="0" baseline="0">
                        <a:ln>
                          <a:noFill/>
                        </a:ln>
                        <a:solidFill>
                          <a:srgbClr val="000000"/>
                        </a:solidFill>
                        <a:effectLst/>
                        <a:latin typeface="Arial" pitchFamily="34" charset="0"/>
                        <a:ea typeface="黑体" pitchFamily="49" charset="-122"/>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因子分析</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6"/>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Gaussian Discriminative Analysis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高斯判别分析</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7"/>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进化算法</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PWatchmaker</a:t>
                      </a:r>
                      <a:r>
                        <a:rPr kumimoji="0" lang="zh-CN" altLang="en-US" sz="1200" b="0" i="0" u="none" strike="noStrike" cap="none" normalizeH="0" baseline="0">
                          <a:ln>
                            <a:noFill/>
                          </a:ln>
                          <a:solidFill>
                            <a:srgbClr val="000000"/>
                          </a:solidFill>
                          <a:effectLst/>
                          <a:latin typeface="Arial" pitchFamily="34" charset="0"/>
                          <a:ea typeface="黑体" pitchFamily="49" charset="-122"/>
                        </a:rPr>
                        <a:t> </a:t>
                      </a:r>
                      <a:r>
                        <a:rPr kumimoji="0" lang="en-US" altLang="zh-CN" sz="1200" b="0" i="0" u="none" strike="noStrike" cap="none" normalizeH="0" baseline="0">
                          <a:ln>
                            <a:noFill/>
                          </a:ln>
                          <a:solidFill>
                            <a:srgbClr val="000000"/>
                          </a:solidFill>
                          <a:effectLst/>
                          <a:latin typeface="Arial" pitchFamily="34" charset="0"/>
                          <a:ea typeface="黑体" pitchFamily="49" charset="-122"/>
                        </a:rPr>
                        <a:t>Framework</a:t>
                      </a:r>
                      <a:endParaRPr kumimoji="0" lang="zh-CN" altLang="en-US"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   并行化的</a:t>
                      </a:r>
                      <a:r>
                        <a:rPr kumimoji="0" lang="en-US" altLang="zh-CN" sz="1200" b="0" i="0" u="none" strike="noStrike" cap="none" normalizeH="0" baseline="0">
                          <a:ln>
                            <a:noFill/>
                          </a:ln>
                          <a:solidFill>
                            <a:srgbClr val="000000"/>
                          </a:solidFill>
                          <a:effectLst/>
                          <a:latin typeface="Arial" pitchFamily="34" charset="0"/>
                          <a:ea typeface="黑体" pitchFamily="49" charset="-122"/>
                        </a:rPr>
                        <a:t>Watchmaker</a:t>
                      </a:r>
                      <a:r>
                        <a:rPr kumimoji="0" lang="zh-CN" altLang="en-US" sz="1200" b="0" i="0" u="none" strike="noStrike" cap="none" normalizeH="0" baseline="0">
                          <a:ln>
                            <a:noFill/>
                          </a:ln>
                          <a:solidFill>
                            <a:srgbClr val="000000"/>
                          </a:solidFill>
                          <a:effectLst/>
                          <a:latin typeface="Arial" pitchFamily="34" charset="0"/>
                          <a:ea typeface="黑体" pitchFamily="49" charset="-122"/>
                        </a:rPr>
                        <a:t>计算框架</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8"/>
                  </a:ext>
                </a:extLst>
              </a:tr>
              <a:tr h="319088">
                <a:tc rowSpan="3">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400" b="1" i="0" u="none" strike="noStrike" cap="none" normalizeH="0" baseline="0">
                        <a:ln>
                          <a:noFill/>
                        </a:ln>
                        <a:solidFill>
                          <a:srgbClr val="FFFFFF"/>
                        </a:solidFill>
                        <a:effectLst/>
                        <a:latin typeface="Arial" pitchFamily="34" charset="0"/>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推荐</a:t>
                      </a:r>
                      <a:r>
                        <a:rPr kumimoji="0" lang="en-US" altLang="zh-CN" sz="1400" b="1" i="0" u="none" strike="noStrike" cap="none" normalizeH="0" baseline="0">
                          <a:ln>
                            <a:noFill/>
                          </a:ln>
                          <a:solidFill>
                            <a:srgbClr val="FFFFFF"/>
                          </a:solidFill>
                          <a:effectLst/>
                          <a:latin typeface="Arial" pitchFamily="34" charset="0"/>
                          <a:ea typeface="黑体" pitchFamily="49" charset="-122"/>
                        </a:rPr>
                        <a:t>/</a:t>
                      </a:r>
                      <a:r>
                        <a:rPr kumimoji="0" lang="zh-CN" altLang="en-US" sz="1400" b="1" i="0" u="none" strike="noStrike" cap="none" normalizeH="0" baseline="0">
                          <a:ln>
                            <a:noFill/>
                          </a:ln>
                          <a:solidFill>
                            <a:srgbClr val="FFFFFF"/>
                          </a:solidFill>
                          <a:effectLst/>
                          <a:latin typeface="Arial" pitchFamily="34" charset="0"/>
                          <a:ea typeface="黑体" pitchFamily="49" charset="-122"/>
                        </a:rPr>
                        <a:t>协同过滤</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Non-distributed recommenders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Taste(UserCF, ItemCF, SlopeOne</a:t>
                      </a:r>
                      <a:r>
                        <a:rPr kumimoji="0" lang="zh-CN" altLang="en-US" sz="1200" b="0" i="0" u="none" strike="noStrike" cap="none" normalizeH="0" baseline="0">
                          <a:ln>
                            <a:noFill/>
                          </a:ln>
                          <a:solidFill>
                            <a:srgbClr val="000000"/>
                          </a:solidFill>
                          <a:effectLst/>
                          <a:latin typeface="Arial" pitchFamily="34" charset="0"/>
                          <a:ea typeface="黑体" pitchFamily="49" charset="-122"/>
                        </a:rPr>
                        <a:t>）</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9"/>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微软雅黑" pitchFamily="34" charset="-122"/>
                          <a:ea typeface="微软雅黑" pitchFamily="34" charset="-122"/>
                          <a:cs typeface="黑体" pitchFamily="49" charset="-122"/>
                        </a:rPr>
                        <a:t>Alternating Least Squares (ALS) </a:t>
                      </a:r>
                      <a:endParaRPr kumimoji="0" lang="zh-CN" altLang="zh-CN" sz="1200" b="0" i="0" u="none" strike="noStrike" cap="none" normalizeH="0" baseline="0" dirty="0">
                        <a:ln>
                          <a:noFill/>
                        </a:ln>
                        <a:solidFill>
                          <a:srgbClr val="000000"/>
                        </a:solidFill>
                        <a:effectLst/>
                        <a:latin typeface="微软雅黑" pitchFamily="34" charset="-122"/>
                        <a:ea typeface="微软雅黑" pitchFamily="34" charset="-122"/>
                        <a:cs typeface="黑体" pitchFamily="49" charset="-122"/>
                      </a:endParaRPr>
                    </a:p>
                  </a:txBody>
                  <a:tcPr marL="47488" marR="47488"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cs typeface="黑体" pitchFamily="49" charset="-122"/>
                        </a:rPr>
                        <a:t>交替最小二乘</a:t>
                      </a:r>
                    </a:p>
                  </a:txBody>
                  <a:tcPr marL="47488" marR="47488"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0"/>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Distributed Recommenders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rgbClr val="000000"/>
                          </a:solidFill>
                          <a:effectLst/>
                          <a:latin typeface="Arial" pitchFamily="34" charset="0"/>
                          <a:ea typeface="黑体" pitchFamily="49" charset="-122"/>
                        </a:rPr>
                        <a:t>ItemCF</a:t>
                      </a:r>
                      <a:endParaRPr kumimoji="0" lang="zh-CN" altLang="zh-CN" sz="1200" b="0" i="0" u="none" strike="noStrike" cap="none" normalizeH="0" baseline="0" dirty="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1"/>
                  </a:ext>
                </a:extLst>
              </a:tr>
              <a:tr h="319088">
                <a:tc rowSpan="2">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向量相似度计算</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RowSimilarityJob</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计算列间相似度</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2"/>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VectorDistanceJob</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计算向量间距离</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3"/>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非</a:t>
                      </a:r>
                      <a:r>
                        <a:rPr kumimoji="0" lang="en-US" altLang="zh-CN" sz="1400" b="1" i="0" u="none" strike="noStrike" cap="none" normalizeH="0" baseline="0">
                          <a:ln>
                            <a:noFill/>
                          </a:ln>
                          <a:solidFill>
                            <a:srgbClr val="FFFFFF"/>
                          </a:solidFill>
                          <a:effectLst/>
                          <a:latin typeface="Arial" pitchFamily="34" charset="0"/>
                          <a:ea typeface="黑体" pitchFamily="49" charset="-122"/>
                        </a:rPr>
                        <a:t>Map-Reduce</a:t>
                      </a:r>
                      <a:r>
                        <a:rPr kumimoji="0" lang="zh-CN" altLang="en-US" sz="1400" b="1" i="0" u="none" strike="noStrike" cap="none" normalizeH="0" baseline="0">
                          <a:ln>
                            <a:noFill/>
                          </a:ln>
                          <a:solidFill>
                            <a:srgbClr val="FFFFFF"/>
                          </a:solidFill>
                          <a:effectLst/>
                          <a:latin typeface="Arial" pitchFamily="34" charset="0"/>
                          <a:ea typeface="黑体" pitchFamily="49" charset="-122"/>
                        </a:rPr>
                        <a:t>算法</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Hidden Markov Models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Arial" pitchFamily="34" charset="0"/>
                          <a:ea typeface="黑体" pitchFamily="49" charset="-122"/>
                        </a:rPr>
                        <a:t>隐马尔科夫模型</a:t>
                      </a:r>
                      <a:endParaRPr kumimoji="0" lang="zh-CN" altLang="en-US" sz="1200" b="0" i="0" u="none" strike="noStrike" cap="none" normalizeH="0" baseline="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4"/>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rial" pitchFamily="34" charset="0"/>
                          <a:ea typeface="黑体" pitchFamily="49" charset="-122"/>
                        </a:rPr>
                        <a:t>集合方法扩展</a:t>
                      </a:r>
                      <a:endParaRPr kumimoji="0" lang="zh-CN" altLang="en-US" sz="1400" b="1" i="0" u="none" strike="noStrike" cap="none" normalizeH="0" baseline="0" dirty="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itchFamily="34" charset="0"/>
                          <a:ea typeface="黑体" pitchFamily="49" charset="-122"/>
                        </a:rPr>
                        <a:t>Collections</a:t>
                      </a:r>
                      <a:endParaRPr kumimoji="0" lang="zh-CN" altLang="zh-CN" sz="1200" b="0" i="0" u="none" strike="noStrike" cap="none" normalizeH="0" baseline="0">
                        <a:ln>
                          <a:noFill/>
                        </a:ln>
                        <a:solidFill>
                          <a:srgbClr val="000000"/>
                        </a:solidFill>
                        <a:effectLst/>
                        <a:latin typeface="Times New Roman" pitchFamily="18"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Arial" pitchFamily="34" charset="0"/>
                          <a:ea typeface="黑体" pitchFamily="49" charset="-122"/>
                        </a:rPr>
                        <a:t>扩展了</a:t>
                      </a:r>
                      <a:r>
                        <a:rPr kumimoji="0" lang="en-US" altLang="zh-CN" sz="1200" b="0" i="0" u="none" strike="noStrike" cap="none" normalizeH="0" baseline="0" dirty="0">
                          <a:ln>
                            <a:noFill/>
                          </a:ln>
                          <a:solidFill>
                            <a:srgbClr val="000000"/>
                          </a:solidFill>
                          <a:effectLst/>
                          <a:latin typeface="Arial" pitchFamily="34" charset="0"/>
                          <a:ea typeface="黑体" pitchFamily="49" charset="-122"/>
                        </a:rPr>
                        <a:t>java</a:t>
                      </a:r>
                      <a:r>
                        <a:rPr kumimoji="0" lang="zh-CN" altLang="en-US" sz="1200" b="0" i="0" u="none" strike="noStrike" cap="none" normalizeH="0" baseline="0" dirty="0">
                          <a:ln>
                            <a:noFill/>
                          </a:ln>
                          <a:solidFill>
                            <a:srgbClr val="000000"/>
                          </a:solidFill>
                          <a:effectLst/>
                          <a:latin typeface="Arial" pitchFamily="34" charset="0"/>
                          <a:ea typeface="黑体" pitchFamily="49" charset="-122"/>
                        </a:rPr>
                        <a:t>的</a:t>
                      </a:r>
                      <a:r>
                        <a:rPr kumimoji="0" lang="en-US" altLang="zh-CN" sz="1200" b="0" i="0" u="none" strike="noStrike" cap="none" normalizeH="0" baseline="0" dirty="0">
                          <a:ln>
                            <a:noFill/>
                          </a:ln>
                          <a:solidFill>
                            <a:srgbClr val="000000"/>
                          </a:solidFill>
                          <a:effectLst/>
                          <a:latin typeface="Arial" pitchFamily="34" charset="0"/>
                          <a:ea typeface="黑体" pitchFamily="49" charset="-122"/>
                        </a:rPr>
                        <a:t>Collections</a:t>
                      </a:r>
                      <a:r>
                        <a:rPr kumimoji="0" lang="zh-CN" altLang="en-US" sz="1200" b="0" i="0" u="none" strike="noStrike" cap="none" normalizeH="0" baseline="0" dirty="0">
                          <a:ln>
                            <a:noFill/>
                          </a:ln>
                          <a:solidFill>
                            <a:srgbClr val="000000"/>
                          </a:solidFill>
                          <a:effectLst/>
                          <a:latin typeface="Arial" pitchFamily="34" charset="0"/>
                          <a:ea typeface="黑体" pitchFamily="49" charset="-122"/>
                        </a:rPr>
                        <a:t>类</a:t>
                      </a:r>
                      <a:endParaRPr kumimoji="0" lang="zh-CN" altLang="en-US" sz="1200" b="0" i="0" u="none" strike="noStrike" cap="none" normalizeH="0" baseline="0" dirty="0">
                        <a:ln>
                          <a:noFill/>
                        </a:ln>
                        <a:solidFill>
                          <a:srgbClr val="000000"/>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5"/>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Calibri" pitchFamily="34" charset="0"/>
                          <a:ea typeface="宋体" pitchFamily="2" charset="-122"/>
                          <a:cs typeface="Times New Roman" pitchFamily="18" charset="0"/>
                        </a:rPr>
                        <a:t>搜索</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微软雅黑" pitchFamily="34" charset="-122"/>
                          <a:ea typeface="微软雅黑" pitchFamily="34" charset="-122"/>
                          <a:cs typeface="黑体" pitchFamily="49" charset="-122"/>
                        </a:rPr>
                        <a:t>Gradient Descent</a:t>
                      </a:r>
                      <a:endParaRPr kumimoji="0" lang="zh-CN" altLang="zh-CN" sz="1200" b="0" i="0" u="none" strike="noStrike" cap="none" normalizeH="0" baseline="0" dirty="0">
                        <a:ln>
                          <a:noFill/>
                        </a:ln>
                        <a:solidFill>
                          <a:srgbClr val="000000"/>
                        </a:solidFill>
                        <a:effectLst/>
                        <a:latin typeface="微软雅黑" pitchFamily="34" charset="-122"/>
                        <a:ea typeface="微软雅黑" pitchFamily="34" charset="-122"/>
                        <a:cs typeface="黑体" pitchFamily="49" charset="-122"/>
                      </a:endParaRPr>
                    </a:p>
                  </a:txBody>
                  <a:tcPr marL="47488" marR="47488"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微软雅黑" pitchFamily="34" charset="-122"/>
                          <a:ea typeface="微软雅黑" pitchFamily="34" charset="-122"/>
                          <a:cs typeface="黑体" pitchFamily="49" charset="-122"/>
                        </a:rPr>
                        <a:t>梯度下降</a:t>
                      </a:r>
                    </a:p>
                  </a:txBody>
                  <a:tcPr marL="47488" marR="47488"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16"/>
                  </a:ext>
                </a:extLst>
              </a:tr>
            </a:tbl>
          </a:graphicData>
        </a:graphic>
      </p:graphicFrame>
      <p:sp>
        <p:nvSpPr>
          <p:cNvPr id="6" name="TextBox 5"/>
          <p:cNvSpPr txBox="1"/>
          <p:nvPr/>
        </p:nvSpPr>
        <p:spPr>
          <a:xfrm>
            <a:off x="1389785" y="188640"/>
            <a:ext cx="6316153" cy="523220"/>
          </a:xfrm>
          <a:prstGeom prst="rect">
            <a:avLst/>
          </a:prstGeom>
          <a:noFill/>
        </p:spPr>
        <p:txBody>
          <a:bodyPr wrap="none" rtlCol="0">
            <a:spAutoFit/>
          </a:bodyPr>
          <a:lstStyle/>
          <a:p>
            <a:pPr algn="ctr"/>
            <a:r>
              <a:rPr lang="zh-CN" altLang="en-US" b="1" dirty="0">
                <a:latin typeface="+mn-ea"/>
                <a:ea typeface="+mn-ea"/>
              </a:rPr>
              <a:t>成电大数据一体化处理平台</a:t>
            </a:r>
            <a:r>
              <a:rPr lang="en-US" altLang="zh-CN" b="1" dirty="0">
                <a:latin typeface="+mn-ea"/>
                <a:ea typeface="+mn-ea"/>
                <a:cs typeface="黑体" charset="0"/>
              </a:rPr>
              <a:t>—</a:t>
            </a:r>
            <a:r>
              <a:rPr lang="zh-CN" altLang="en-US" b="1" dirty="0">
                <a:latin typeface="+mn-ea"/>
                <a:ea typeface="+mn-ea"/>
                <a:cs typeface="黑体" charset="0"/>
              </a:rPr>
              <a:t>算法支撑</a:t>
            </a:r>
          </a:p>
        </p:txBody>
      </p:sp>
    </p:spTree>
    <p:extLst>
      <p:ext uri="{BB962C8B-B14F-4D97-AF65-F5344CB8AC3E}">
        <p14:creationId xmlns:p14="http://schemas.microsoft.com/office/powerpoint/2010/main" val="288513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74098805"/>
              </p:ext>
            </p:extLst>
          </p:nvPr>
        </p:nvGraphicFramePr>
        <p:xfrm>
          <a:off x="395536" y="980728"/>
          <a:ext cx="8352929" cy="3829056"/>
        </p:xfrm>
        <a:graphic>
          <a:graphicData uri="http://schemas.openxmlformats.org/drawingml/2006/table">
            <a:tbl>
              <a:tblPr/>
              <a:tblGrid>
                <a:gridCol w="2107516">
                  <a:extLst>
                    <a:ext uri="{9D8B030D-6E8A-4147-A177-3AD203B41FA5}">
                      <a16:colId xmlns:a16="http://schemas.microsoft.com/office/drawing/2014/main" val="20000"/>
                    </a:ext>
                  </a:extLst>
                </a:gridCol>
                <a:gridCol w="2783246">
                  <a:extLst>
                    <a:ext uri="{9D8B030D-6E8A-4147-A177-3AD203B41FA5}">
                      <a16:colId xmlns:a16="http://schemas.microsoft.com/office/drawing/2014/main" val="20001"/>
                    </a:ext>
                  </a:extLst>
                </a:gridCol>
                <a:gridCol w="3462167">
                  <a:extLst>
                    <a:ext uri="{9D8B030D-6E8A-4147-A177-3AD203B41FA5}">
                      <a16:colId xmlns:a16="http://schemas.microsoft.com/office/drawing/2014/main" val="20002"/>
                    </a:ext>
                  </a:extLst>
                </a:gridCol>
              </a:tblGrid>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rial" pitchFamily="34" charset="0"/>
                          <a:ea typeface="黑体" pitchFamily="49" charset="-122"/>
                        </a:rPr>
                        <a:t>算法类</a:t>
                      </a:r>
                      <a:endParaRPr kumimoji="0" lang="zh-CN" altLang="en-US" sz="1400" b="1" i="0" u="none" strike="noStrike" cap="none" normalizeH="0" baseline="0" dirty="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算法名</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rial" pitchFamily="34" charset="0"/>
                          <a:ea typeface="黑体" pitchFamily="49" charset="-122"/>
                        </a:rPr>
                        <a:t>中文名</a:t>
                      </a:r>
                      <a:endParaRPr kumimoji="0" lang="zh-CN" altLang="en-US" sz="1400" b="1" i="0" u="none" strike="noStrike" cap="none" normalizeH="0" baseline="0">
                        <a:ln>
                          <a:noFill/>
                        </a:ln>
                        <a:solidFill>
                          <a:srgbClr val="FFFFFF"/>
                        </a:solidFill>
                        <a:effectLst/>
                        <a:latin typeface="Calibri" pitchFamily="34" charset="0"/>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10000"/>
                  </a:ext>
                </a:extLst>
              </a:tr>
              <a:tr h="319088">
                <a:tc rowSpan="8">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黑体" pitchFamily="49" charset="-122"/>
                      </a:endParaRPr>
                    </a:p>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FFFFFF"/>
                          </a:solidFill>
                          <a:effectLst/>
                          <a:latin typeface="+mj-lt"/>
                          <a:ea typeface="宋体" pitchFamily="2" charset="-122"/>
                          <a:cs typeface="Times New Roman" pitchFamily="18" charset="0"/>
                        </a:rPr>
                        <a:t>多媒体处理</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mn-lt"/>
                          <a:ea typeface="宋体" pitchFamily="2" charset="-122"/>
                          <a:cs typeface="Times New Roman" pitchFamily="18" charset="0"/>
                        </a:rPr>
                        <a:t>Dicrete Fourier Transform</a:t>
                      </a:r>
                      <a:endParaRPr kumimoji="0" lang="zh-CN" altLang="zh-CN" sz="1200" b="0" i="0" u="none" strike="noStrike" cap="none" normalizeH="0" baseline="0" dirty="0">
                        <a:ln>
                          <a:noFill/>
                        </a:ln>
                        <a:solidFill>
                          <a:srgbClr val="000000"/>
                        </a:solidFill>
                        <a:effectLst/>
                        <a:latin typeface="+mn-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离散傅里叶变换</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1"/>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lang="en-US" altLang="zh-CN" sz="1200" b="0" i="0" kern="1200" dirty="0">
                          <a:solidFill>
                            <a:schemeClr val="tx1"/>
                          </a:solidFill>
                          <a:effectLst/>
                          <a:latin typeface="+mj-lt"/>
                          <a:ea typeface="+mn-ea"/>
                          <a:cs typeface="+mn-cs"/>
                        </a:rPr>
                        <a:t>Wiener Filter</a:t>
                      </a:r>
                      <a:endParaRPr kumimoji="0" lang="zh-CN" altLang="zh-CN" sz="1200" b="0" i="0" u="none" strike="noStrike" cap="none" normalizeH="0" baseline="0" dirty="0">
                        <a:ln>
                          <a:noFill/>
                        </a:ln>
                        <a:solidFill>
                          <a:srgbClr val="000000"/>
                        </a:solidFill>
                        <a:effectLst/>
                        <a:latin typeface="+mj-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图像去噪</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2"/>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rgbClr val="000000"/>
                          </a:solidFill>
                          <a:effectLst/>
                          <a:latin typeface="+mn-lt"/>
                          <a:ea typeface="黑体" pitchFamily="49" charset="-122"/>
                        </a:rPr>
                        <a:t>Sobel</a:t>
                      </a:r>
                      <a:r>
                        <a:rPr kumimoji="0" lang="en-US" altLang="zh-CN" sz="1200" b="0" i="0" u="none" strike="noStrike" cap="none" normalizeH="0" baseline="0" dirty="0">
                          <a:ln>
                            <a:noFill/>
                          </a:ln>
                          <a:solidFill>
                            <a:srgbClr val="000000"/>
                          </a:solidFill>
                          <a:effectLst/>
                          <a:latin typeface="+mn-lt"/>
                          <a:ea typeface="黑体" pitchFamily="49" charset="-122"/>
                        </a:rPr>
                        <a:t> Operator</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图像锐化</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3"/>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mn-lt"/>
                          <a:ea typeface="黑体" pitchFamily="49" charset="-122"/>
                        </a:rPr>
                        <a:t>Roberts / Prewitt Operator</a:t>
                      </a:r>
                      <a:endParaRPr kumimoji="0" lang="zh-CN" altLang="zh-CN" sz="1200" b="0" i="0" u="none" strike="noStrike" cap="none" normalizeH="0" baseline="0" dirty="0">
                        <a:ln>
                          <a:noFill/>
                        </a:ln>
                        <a:solidFill>
                          <a:srgbClr val="000000"/>
                        </a:solidFill>
                        <a:effectLst/>
                        <a:latin typeface="+mn-lt"/>
                        <a:ea typeface="黑体" pitchFamily="49" charset="-122"/>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边缘检测</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4"/>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cap="none" normalizeH="0" baseline="0" dirty="0">
                          <a:ln>
                            <a:noFill/>
                          </a:ln>
                          <a:solidFill>
                            <a:srgbClr val="000000"/>
                          </a:solidFill>
                          <a:effectLst/>
                          <a:latin typeface="+mn-lt"/>
                          <a:ea typeface="黑体" pitchFamily="49" charset="-122"/>
                        </a:rPr>
                        <a:t>Gauss-</a:t>
                      </a:r>
                      <a:r>
                        <a:rPr kumimoji="0" lang="en-US" altLang="zh-CN" sz="1200" b="0" i="0" u="none" strike="noStrike" cap="none" normalizeH="0" baseline="0" dirty="0" err="1">
                          <a:ln>
                            <a:noFill/>
                          </a:ln>
                          <a:solidFill>
                            <a:srgbClr val="000000"/>
                          </a:solidFill>
                          <a:effectLst/>
                          <a:latin typeface="+mn-lt"/>
                          <a:ea typeface="黑体" pitchFamily="49" charset="-122"/>
                        </a:rPr>
                        <a:t>Laplacian</a:t>
                      </a:r>
                      <a:r>
                        <a:rPr kumimoji="0" lang="en-US" altLang="zh-CN" sz="1200" b="0" i="0" u="none" strike="noStrike" cap="none" normalizeH="0" baseline="0" dirty="0">
                          <a:ln>
                            <a:noFill/>
                          </a:ln>
                          <a:solidFill>
                            <a:srgbClr val="000000"/>
                          </a:solidFill>
                          <a:effectLst/>
                          <a:latin typeface="+mn-lt"/>
                          <a:ea typeface="黑体" pitchFamily="49" charset="-122"/>
                        </a:rPr>
                        <a:t> Operator</a:t>
                      </a:r>
                      <a:endParaRPr kumimoji="0" lang="zh-CN" altLang="zh-CN" sz="1200" b="0" i="0" u="none" strike="noStrike" cap="none" normalizeH="0" baseline="0" dirty="0">
                        <a:ln>
                          <a:noFill/>
                        </a:ln>
                        <a:solidFill>
                          <a:srgbClr val="000000"/>
                        </a:solidFill>
                        <a:effectLst/>
                        <a:latin typeface="+mn-lt"/>
                        <a:ea typeface="黑体" pitchFamily="49" charset="-122"/>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高斯</a:t>
                      </a:r>
                      <a:r>
                        <a:rPr kumimoji="0" lang="en-US" altLang="zh-CN" sz="1200" b="0" i="0" u="none" strike="noStrike" kern="1200" cap="none" normalizeH="0" baseline="0" dirty="0">
                          <a:ln>
                            <a:noFill/>
                          </a:ln>
                          <a:solidFill>
                            <a:srgbClr val="000000"/>
                          </a:solidFill>
                          <a:effectLst/>
                          <a:latin typeface="Arial" pitchFamily="34" charset="0"/>
                          <a:ea typeface="黑体" pitchFamily="49" charset="-122"/>
                          <a:cs typeface="+mn-cs"/>
                        </a:rPr>
                        <a:t>-</a:t>
                      </a: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拉普拉斯算子</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5"/>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mn-lt"/>
                          <a:ea typeface="宋体" pitchFamily="2" charset="-122"/>
                          <a:cs typeface="Times New Roman" pitchFamily="18" charset="0"/>
                        </a:rPr>
                        <a:t>Marr-</a:t>
                      </a:r>
                      <a:r>
                        <a:rPr kumimoji="0" lang="en-US" altLang="zh-CN" sz="1200" b="0" i="0" u="none" strike="noStrike" cap="none" normalizeH="0" baseline="0" dirty="0" err="1">
                          <a:ln>
                            <a:noFill/>
                          </a:ln>
                          <a:solidFill>
                            <a:srgbClr val="000000"/>
                          </a:solidFill>
                          <a:effectLst/>
                          <a:latin typeface="+mn-lt"/>
                          <a:ea typeface="宋体" pitchFamily="2" charset="-122"/>
                          <a:cs typeface="Times New Roman" pitchFamily="18" charset="0"/>
                        </a:rPr>
                        <a:t>Hildreth</a:t>
                      </a:r>
                      <a:r>
                        <a:rPr kumimoji="0" lang="en-US" altLang="zh-CN" sz="1200" b="0" i="0" u="none" strike="noStrike" cap="none" normalizeH="0" baseline="0" dirty="0">
                          <a:ln>
                            <a:noFill/>
                          </a:ln>
                          <a:solidFill>
                            <a:srgbClr val="000000"/>
                          </a:solidFill>
                          <a:effectLst/>
                          <a:latin typeface="+mn-lt"/>
                          <a:ea typeface="宋体" pitchFamily="2" charset="-122"/>
                          <a:cs typeface="Times New Roman" pitchFamily="18" charset="0"/>
                        </a:rPr>
                        <a:t> Operator</a:t>
                      </a:r>
                      <a:endParaRPr kumimoji="0" lang="zh-CN" altLang="zh-CN" sz="1200" b="0" i="0" u="none" strike="noStrike" cap="none" normalizeH="0" baseline="0" dirty="0">
                        <a:ln>
                          <a:noFill/>
                        </a:ln>
                        <a:solidFill>
                          <a:srgbClr val="000000"/>
                        </a:solidFill>
                        <a:effectLst/>
                        <a:latin typeface="+mn-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二阶边缘检测算子</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6"/>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mn-lt"/>
                          <a:ea typeface="宋体" pitchFamily="2" charset="-122"/>
                          <a:cs typeface="Times New Roman" pitchFamily="18" charset="0"/>
                        </a:rPr>
                        <a:t>Template Matching</a:t>
                      </a:r>
                      <a:endParaRPr kumimoji="0" lang="zh-CN" altLang="zh-CN" sz="1200" b="0" i="0" u="none" strike="noStrike" cap="none" normalizeH="0" baseline="0" dirty="0">
                        <a:ln>
                          <a:noFill/>
                        </a:ln>
                        <a:solidFill>
                          <a:srgbClr val="000000"/>
                        </a:solidFill>
                        <a:effectLst/>
                        <a:latin typeface="+mn-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模板匹配</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7"/>
                  </a:ext>
                </a:extLst>
              </a:tr>
              <a:tr h="319088">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mn-lt"/>
                          <a:ea typeface="宋体" pitchFamily="2" charset="-122"/>
                          <a:cs typeface="Times New Roman" pitchFamily="18" charset="0"/>
                        </a:rPr>
                        <a:t>Hough Transform</a:t>
                      </a:r>
                      <a:endParaRPr kumimoji="0" lang="zh-CN" altLang="zh-CN" sz="1200" b="0" i="0" u="none" strike="noStrike" cap="none" normalizeH="0" baseline="0" dirty="0">
                        <a:ln>
                          <a:noFill/>
                        </a:ln>
                        <a:solidFill>
                          <a:srgbClr val="000000"/>
                        </a:solidFill>
                        <a:effectLst/>
                        <a:latin typeface="+mn-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霍夫变换</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8"/>
                  </a:ext>
                </a:extLst>
              </a:tr>
              <a:tr h="319088">
                <a:tc rowSpan="2">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FFFFFF"/>
                        </a:solidFill>
                        <a:effectLst/>
                        <a:latin typeface="+mj-lt"/>
                        <a:ea typeface="宋体"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FFFFFF"/>
                          </a:solidFill>
                          <a:effectLst/>
                          <a:latin typeface="+mj-lt"/>
                          <a:ea typeface="宋体" pitchFamily="2" charset="-122"/>
                          <a:cs typeface="Times New Roman" pitchFamily="18" charset="0"/>
                        </a:rPr>
                        <a:t>文本挖掘</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mn-lt"/>
                          <a:ea typeface="宋体" pitchFamily="2" charset="-122"/>
                          <a:cs typeface="Times New Roman" pitchFamily="18" charset="0"/>
                        </a:rPr>
                        <a:t>TF-IDF</a:t>
                      </a:r>
                      <a:endParaRPr kumimoji="0" lang="zh-CN" altLang="zh-CN" sz="1200" b="0" i="0" u="none" strike="noStrike" cap="none" normalizeH="0" baseline="0" dirty="0">
                        <a:ln>
                          <a:noFill/>
                        </a:ln>
                        <a:solidFill>
                          <a:srgbClr val="000000"/>
                        </a:solidFill>
                        <a:effectLst/>
                        <a:latin typeface="+mn-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词频</a:t>
                      </a:r>
                      <a:r>
                        <a:rPr kumimoji="0" lang="en-US" altLang="zh-CN" sz="1200" b="0" i="0" u="none" strike="noStrike" kern="1200" cap="none" normalizeH="0" baseline="0" dirty="0">
                          <a:ln>
                            <a:noFill/>
                          </a:ln>
                          <a:solidFill>
                            <a:srgbClr val="000000"/>
                          </a:solidFill>
                          <a:effectLst/>
                          <a:latin typeface="Arial" pitchFamily="34" charset="0"/>
                          <a:ea typeface="黑体" pitchFamily="49" charset="-122"/>
                          <a:cs typeface="+mn-cs"/>
                        </a:rPr>
                        <a:t>-</a:t>
                      </a:r>
                      <a:r>
                        <a:rPr kumimoji="0" lang="zh-CN" altLang="en-US" sz="1200" b="0" i="0" u="none" strike="noStrike" kern="1200" cap="none" normalizeH="0" baseline="0" dirty="0">
                          <a:ln>
                            <a:noFill/>
                          </a:ln>
                          <a:solidFill>
                            <a:srgbClr val="000000"/>
                          </a:solidFill>
                          <a:effectLst/>
                          <a:latin typeface="Arial" pitchFamily="34" charset="0"/>
                          <a:ea typeface="黑体" pitchFamily="49" charset="-122"/>
                          <a:cs typeface="+mn-cs"/>
                        </a:rPr>
                        <a:t>反向词频</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9"/>
                  </a:ext>
                </a:extLst>
              </a:tr>
              <a:tr h="319088">
                <a:tc vMerge="1">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dirty="0">
                        <a:ln>
                          <a:noFill/>
                        </a:ln>
                        <a:solidFill>
                          <a:srgbClr val="FFFFFF"/>
                        </a:solidFill>
                        <a:effectLst/>
                        <a:latin typeface="+mj-lt"/>
                        <a:ea typeface="宋体" pitchFamily="2" charset="-122"/>
                        <a:cs typeface="Times New Roman" pitchFamily="18" charset="0"/>
                      </a:endParaRP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r>
                        <a:rPr lang="en-US" altLang="zh-CN" sz="1200" dirty="0"/>
                        <a:t>      </a:t>
                      </a:r>
                      <a:r>
                        <a:rPr lang="en-US" altLang="zh-CN" sz="1200" dirty="0" err="1"/>
                        <a:t>Abstact</a:t>
                      </a:r>
                      <a:r>
                        <a:rPr lang="en-US" altLang="zh-CN" sz="1200" baseline="0" dirty="0"/>
                        <a:t> Digest</a:t>
                      </a:r>
                      <a:endParaRPr lang="zh-CN" altLang="en-US" sz="1200" dirty="0"/>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r>
                        <a:rPr lang="en-US" altLang="zh-CN" sz="1200" dirty="0"/>
                        <a:t>     </a:t>
                      </a:r>
                      <a:r>
                        <a:rPr lang="zh-CN" altLang="en-US" sz="1200" dirty="0"/>
                        <a:t>文本摘要</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0"/>
                  </a:ext>
                </a:extLst>
              </a:tr>
              <a:tr h="319088">
                <a:tc>
                  <a:txBody>
                    <a:bodyPr/>
                    <a:lstStyle/>
                    <a:p>
                      <a:pPr marL="0" marR="0" lvl="0" indent="266700" algn="just"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FFFFFF"/>
                          </a:solidFill>
                          <a:effectLst/>
                          <a:latin typeface="+mj-lt"/>
                          <a:ea typeface="宋体" pitchFamily="2" charset="-122"/>
                          <a:cs typeface="Times New Roman" pitchFamily="18" charset="0"/>
                        </a:rPr>
                        <a:t>其他</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B9BD5"/>
                    </a:solidFill>
                  </a:tcPr>
                </a:tc>
                <a:tc>
                  <a:txBody>
                    <a:bodyPr/>
                    <a:lstStyle/>
                    <a:p>
                      <a:r>
                        <a:rPr lang="en-US" altLang="zh-CN" sz="1200" dirty="0"/>
                        <a:t>      PageRank</a:t>
                      </a:r>
                      <a:endParaRPr lang="zh-CN" altLang="en-US" sz="1200" dirty="0"/>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r>
                        <a:rPr lang="en-US" altLang="zh-CN" sz="1200" dirty="0"/>
                        <a:t>      </a:t>
                      </a:r>
                      <a:r>
                        <a:rPr lang="zh-CN" altLang="en-US" sz="1200" dirty="0">
                          <a:solidFill>
                            <a:srgbClr val="FF0000"/>
                          </a:solidFill>
                        </a:rPr>
                        <a:t>页面排序</a:t>
                      </a:r>
                    </a:p>
                  </a:txBody>
                  <a:tcPr marL="38976" marR="38976" marT="19491" marB="1949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11"/>
                  </a:ext>
                </a:extLst>
              </a:tr>
            </a:tbl>
          </a:graphicData>
        </a:graphic>
      </p:graphicFrame>
      <p:sp>
        <p:nvSpPr>
          <p:cNvPr id="6" name="TextBox 5"/>
          <p:cNvSpPr txBox="1"/>
          <p:nvPr/>
        </p:nvSpPr>
        <p:spPr>
          <a:xfrm>
            <a:off x="1389785" y="188640"/>
            <a:ext cx="6316153" cy="523220"/>
          </a:xfrm>
          <a:prstGeom prst="rect">
            <a:avLst/>
          </a:prstGeom>
          <a:noFill/>
        </p:spPr>
        <p:txBody>
          <a:bodyPr wrap="none" rtlCol="0">
            <a:spAutoFit/>
          </a:bodyPr>
          <a:lstStyle/>
          <a:p>
            <a:pPr algn="ctr"/>
            <a:r>
              <a:rPr lang="zh-CN" altLang="en-US" b="1" dirty="0">
                <a:latin typeface="+mn-ea"/>
                <a:ea typeface="+mn-ea"/>
              </a:rPr>
              <a:t>成电大数据一体化处理平台</a:t>
            </a:r>
            <a:r>
              <a:rPr lang="en-US" altLang="zh-CN" b="1" dirty="0">
                <a:latin typeface="+mn-ea"/>
                <a:ea typeface="+mn-ea"/>
                <a:cs typeface="黑体" charset="0"/>
              </a:rPr>
              <a:t>—</a:t>
            </a:r>
            <a:r>
              <a:rPr lang="zh-CN" altLang="en-US" b="1" dirty="0">
                <a:latin typeface="+mn-ea"/>
                <a:ea typeface="+mn-ea"/>
                <a:cs typeface="黑体" charset="0"/>
              </a:rPr>
              <a:t>算法支撑</a:t>
            </a:r>
          </a:p>
        </p:txBody>
      </p:sp>
      <p:sp>
        <p:nvSpPr>
          <p:cNvPr id="5" name="竖排文字占位符 2"/>
          <p:cNvSpPr txBox="1">
            <a:spLocks/>
          </p:cNvSpPr>
          <p:nvPr/>
        </p:nvSpPr>
        <p:spPr>
          <a:xfrm>
            <a:off x="2667099" y="5002229"/>
            <a:ext cx="6081366" cy="1379099"/>
          </a:xfrm>
          <a:prstGeom prst="rect">
            <a:avLst/>
          </a:prstGeom>
          <a:ln w="3175">
            <a:noFill/>
          </a:ln>
        </p:spPr>
        <p:txBody>
          <a:bodyPr>
            <a:normAutofit fontScale="92500"/>
          </a:bodyPr>
          <a:lstStyle>
            <a:lvl1pPr marL="365125" indent="-255588">
              <a:defRPr sz="3200" b="1">
                <a:solidFill>
                  <a:schemeClr val="tx1"/>
                </a:solidFill>
                <a:latin typeface="Arial" charset="0"/>
                <a:ea typeface="黑体" charset="0"/>
                <a:cs typeface="黑体" charset="0"/>
              </a:defRPr>
            </a:lvl1pPr>
            <a:lvl2pPr marL="620713" indent="-228600">
              <a:defRPr sz="2800" b="1">
                <a:solidFill>
                  <a:schemeClr val="tx1"/>
                </a:solidFill>
                <a:latin typeface="Arial" charset="0"/>
                <a:ea typeface="楷体_GB2312" charset="0"/>
                <a:cs typeface="楷体_GB2312" charset="0"/>
              </a:defRPr>
            </a:lvl2pPr>
            <a:lvl3pPr marL="858838">
              <a:defRPr sz="2400" b="1">
                <a:solidFill>
                  <a:schemeClr val="tx1"/>
                </a:solidFill>
                <a:latin typeface="Arial" charset="0"/>
                <a:ea typeface="楷体_GB2312" charset="0"/>
                <a:cs typeface="楷体_GB2312" charset="0"/>
              </a:defRPr>
            </a:lvl3pPr>
            <a:lvl4pPr marL="1143000">
              <a:defRPr sz="2000" b="1">
                <a:solidFill>
                  <a:schemeClr val="tx1"/>
                </a:solidFill>
                <a:latin typeface="Arial" charset="0"/>
                <a:ea typeface="楷体_GB2312" charset="0"/>
                <a:cs typeface="楷体_GB2312" charset="0"/>
              </a:defRPr>
            </a:lvl4pPr>
            <a:lvl5pPr marL="1371600">
              <a:defRPr sz="2000" b="1">
                <a:solidFill>
                  <a:schemeClr val="tx1"/>
                </a:solidFill>
                <a:latin typeface="Arial" charset="0"/>
                <a:ea typeface="楷体_GB2312" charset="0"/>
                <a:cs typeface="楷体_GB2312" charset="0"/>
              </a:defRPr>
            </a:lvl5pPr>
            <a:lvl6pPr marL="1828800" eaLnBrk="0" hangingPunct="0">
              <a:defRPr sz="2000" b="1">
                <a:solidFill>
                  <a:schemeClr val="tx1"/>
                </a:solidFill>
                <a:latin typeface="Arial" charset="0"/>
                <a:ea typeface="楷体_GB2312" charset="0"/>
                <a:cs typeface="楷体_GB2312" charset="0"/>
              </a:defRPr>
            </a:lvl6pPr>
            <a:lvl7pPr marL="2286000" eaLnBrk="0" hangingPunct="0">
              <a:defRPr sz="2000" b="1">
                <a:solidFill>
                  <a:schemeClr val="tx1"/>
                </a:solidFill>
                <a:latin typeface="Arial" charset="0"/>
                <a:ea typeface="楷体_GB2312" charset="0"/>
                <a:cs typeface="楷体_GB2312" charset="0"/>
              </a:defRPr>
            </a:lvl7pPr>
            <a:lvl8pPr marL="2743200" eaLnBrk="0" hangingPunct="0">
              <a:defRPr sz="2000" b="1">
                <a:solidFill>
                  <a:schemeClr val="tx1"/>
                </a:solidFill>
                <a:latin typeface="Arial" charset="0"/>
                <a:ea typeface="楷体_GB2312" charset="0"/>
                <a:cs typeface="楷体_GB2312" charset="0"/>
              </a:defRPr>
            </a:lvl8pPr>
            <a:lvl9pPr marL="3200400" eaLnBrk="0" hangingPunct="0">
              <a:defRPr sz="2000" b="1">
                <a:solidFill>
                  <a:schemeClr val="tx1"/>
                </a:solidFill>
                <a:latin typeface="Arial" charset="0"/>
                <a:ea typeface="楷体_GB2312" charset="0"/>
                <a:cs typeface="楷体_GB2312" charset="0"/>
              </a:defRPr>
            </a:lvl9pPr>
          </a:lstStyle>
          <a:p>
            <a:pPr marL="392113" lvl="1" indent="0" eaLnBrk="1" hangingPunct="1">
              <a:lnSpc>
                <a:spcPct val="150000"/>
              </a:lnSpc>
              <a:spcBef>
                <a:spcPts val="325"/>
              </a:spcBef>
              <a:buClr>
                <a:srgbClr val="2DA2BF"/>
              </a:buClr>
              <a:defRPr/>
            </a:pPr>
            <a:r>
              <a:rPr lang="zh-CN" altLang="en-US" sz="2100" b="0" dirty="0">
                <a:solidFill>
                  <a:srgbClr val="000000"/>
                </a:solidFill>
                <a:ea typeface="黑体" charset="0"/>
                <a:cs typeface="黑体" charset="0"/>
              </a:rPr>
              <a:t>专业的算法分析与数据建模能力，具备丰富的处理文本、音频、视频、图像等非结构化数据经验</a:t>
            </a:r>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12" y="4858340"/>
            <a:ext cx="17811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73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140D28-48DB-4E0D-9AD5-F21EBFC9F03B}"/>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经典大数据分析算法介绍</a:t>
            </a:r>
            <a:endParaRPr lang="zh-CN" altLang="en-US" dirty="0"/>
          </a:p>
        </p:txBody>
      </p:sp>
      <p:sp>
        <p:nvSpPr>
          <p:cNvPr id="3" name="内容占位符 2">
            <a:extLst>
              <a:ext uri="{FF2B5EF4-FFF2-40B4-BE49-F238E27FC236}">
                <a16:creationId xmlns:a16="http://schemas.microsoft.com/office/drawing/2014/main" id="{4A10E5B3-0471-4C1F-9D2D-0A672B667945}"/>
              </a:ext>
            </a:extLst>
          </p:cNvPr>
          <p:cNvSpPr>
            <a:spLocks noGrp="1"/>
          </p:cNvSpPr>
          <p:nvPr>
            <p:ph idx="1"/>
          </p:nvPr>
        </p:nvSpPr>
        <p:spPr>
          <a:xfrm>
            <a:off x="250925" y="908720"/>
            <a:ext cx="8640960" cy="4752528"/>
          </a:xfrm>
        </p:spPr>
        <p:txBody>
          <a:bodyPr/>
          <a:lstStyle/>
          <a:p>
            <a:pPr>
              <a:lnSpc>
                <a:spcPts val="3200"/>
              </a:lnSpc>
              <a:spcBef>
                <a:spcPts val="300"/>
              </a:spcBef>
            </a:pPr>
            <a:r>
              <a:rPr lang="en-US" altLang="zh-CN" sz="2000" dirty="0"/>
              <a:t>1.</a:t>
            </a:r>
            <a:r>
              <a:rPr lang="zh-CN" altLang="en-US" sz="2000" dirty="0"/>
              <a:t>关联算法：用于找出本来不相干的若干事物之间的联系</a:t>
            </a:r>
          </a:p>
          <a:p>
            <a:pPr lvl="1">
              <a:lnSpc>
                <a:spcPts val="3200"/>
              </a:lnSpc>
              <a:spcBef>
                <a:spcPts val="300"/>
              </a:spcBef>
            </a:pPr>
            <a:r>
              <a:rPr lang="en-US" altLang="zh-CN" sz="1600" dirty="0" err="1"/>
              <a:t>Apriori</a:t>
            </a:r>
            <a:endParaRPr lang="en-US" altLang="zh-CN" sz="1600" dirty="0"/>
          </a:p>
          <a:p>
            <a:pPr>
              <a:lnSpc>
                <a:spcPts val="3200"/>
              </a:lnSpc>
              <a:spcBef>
                <a:spcPts val="300"/>
              </a:spcBef>
            </a:pPr>
            <a:r>
              <a:rPr lang="en-US" altLang="zh-CN" sz="2000" dirty="0"/>
              <a:t>2.</a:t>
            </a:r>
            <a:r>
              <a:rPr lang="zh-CN" altLang="en-US" sz="2000" dirty="0"/>
              <a:t>聚类算法：用于划定对象的类别，但没有事先定义类别</a:t>
            </a:r>
          </a:p>
          <a:p>
            <a:pPr lvl="1">
              <a:lnSpc>
                <a:spcPts val="3200"/>
              </a:lnSpc>
              <a:spcBef>
                <a:spcPts val="300"/>
              </a:spcBef>
            </a:pPr>
            <a:r>
              <a:rPr lang="zh-CN" altLang="en-US" sz="1600" dirty="0"/>
              <a:t>基于简单距离的聚类方法</a:t>
            </a:r>
            <a:r>
              <a:rPr lang="en-US" altLang="zh-CN" sz="1600" dirty="0" err="1"/>
              <a:t>Kmeans</a:t>
            </a:r>
            <a:endParaRPr lang="en-US" altLang="zh-CN" sz="1600" dirty="0"/>
          </a:p>
          <a:p>
            <a:pPr lvl="1">
              <a:lnSpc>
                <a:spcPts val="3200"/>
              </a:lnSpc>
              <a:spcBef>
                <a:spcPts val="300"/>
              </a:spcBef>
            </a:pPr>
            <a:r>
              <a:rPr lang="zh-CN" altLang="en-US" sz="1600" dirty="0"/>
              <a:t>基于密度的聚类方法</a:t>
            </a:r>
            <a:r>
              <a:rPr lang="en-US" altLang="zh-CN" sz="1600" dirty="0"/>
              <a:t>DBCSAN</a:t>
            </a:r>
          </a:p>
          <a:p>
            <a:pPr lvl="1">
              <a:lnSpc>
                <a:spcPts val="3200"/>
              </a:lnSpc>
              <a:spcBef>
                <a:spcPts val="300"/>
              </a:spcBef>
            </a:pPr>
            <a:r>
              <a:rPr lang="zh-CN" altLang="en-US" sz="1600" dirty="0"/>
              <a:t>基于层次的聚类方法</a:t>
            </a:r>
          </a:p>
          <a:p>
            <a:pPr>
              <a:lnSpc>
                <a:spcPts val="3200"/>
              </a:lnSpc>
              <a:spcBef>
                <a:spcPts val="300"/>
              </a:spcBef>
            </a:pPr>
            <a:r>
              <a:rPr lang="en-US" altLang="zh-CN" sz="2000" dirty="0"/>
              <a:t>4.</a:t>
            </a:r>
            <a:r>
              <a:rPr lang="zh-CN" altLang="en-US" sz="2000" dirty="0"/>
              <a:t>预测算法：根据历史预测未来</a:t>
            </a:r>
          </a:p>
          <a:p>
            <a:pPr lvl="1">
              <a:lnSpc>
                <a:spcPts val="3200"/>
              </a:lnSpc>
              <a:spcBef>
                <a:spcPts val="300"/>
              </a:spcBef>
            </a:pPr>
            <a:r>
              <a:rPr lang="zh-CN" altLang="en-US" sz="1600" dirty="0"/>
              <a:t>线性回归</a:t>
            </a:r>
          </a:p>
          <a:p>
            <a:pPr lvl="1">
              <a:lnSpc>
                <a:spcPts val="3200"/>
              </a:lnSpc>
              <a:spcBef>
                <a:spcPts val="300"/>
              </a:spcBef>
            </a:pPr>
            <a:r>
              <a:rPr lang="zh-CN" altLang="en-US" sz="1600" dirty="0"/>
              <a:t>回归树</a:t>
            </a:r>
          </a:p>
          <a:p>
            <a:pPr>
              <a:lnSpc>
                <a:spcPts val="3200"/>
              </a:lnSpc>
              <a:spcBef>
                <a:spcPts val="300"/>
              </a:spcBef>
            </a:pPr>
            <a:r>
              <a:rPr lang="en-US" altLang="zh-CN" sz="2000" dirty="0"/>
              <a:t>5.</a:t>
            </a:r>
            <a:r>
              <a:rPr lang="zh-CN" altLang="en-US" sz="2000" dirty="0"/>
              <a:t>异常值检测</a:t>
            </a:r>
          </a:p>
          <a:p>
            <a:pPr lvl="1">
              <a:lnSpc>
                <a:spcPts val="3200"/>
              </a:lnSpc>
              <a:spcBef>
                <a:spcPts val="300"/>
              </a:spcBef>
            </a:pPr>
            <a:r>
              <a:rPr lang="en-US" altLang="zh-CN" sz="1600" dirty="0"/>
              <a:t>Z-score</a:t>
            </a:r>
            <a:r>
              <a:rPr lang="zh-CN" altLang="en-US" sz="1600" dirty="0"/>
              <a:t>：适用于一维情况 </a:t>
            </a:r>
          </a:p>
          <a:p>
            <a:pPr>
              <a:lnSpc>
                <a:spcPts val="3200"/>
              </a:lnSpc>
              <a:spcBef>
                <a:spcPts val="300"/>
              </a:spcBef>
            </a:pPr>
            <a:r>
              <a:rPr lang="en-US" altLang="zh-CN" sz="2000" dirty="0"/>
              <a:t>6.</a:t>
            </a:r>
            <a:r>
              <a:rPr lang="zh-CN" altLang="en-US" sz="2000" dirty="0"/>
              <a:t>万能算法</a:t>
            </a:r>
          </a:p>
          <a:p>
            <a:pPr lvl="1">
              <a:lnSpc>
                <a:spcPts val="3200"/>
              </a:lnSpc>
              <a:spcBef>
                <a:spcPts val="300"/>
              </a:spcBef>
            </a:pPr>
            <a:r>
              <a:rPr lang="zh-CN" altLang="en-US" sz="1600" dirty="0"/>
              <a:t>神经网络</a:t>
            </a:r>
          </a:p>
        </p:txBody>
      </p:sp>
    </p:spTree>
    <p:extLst>
      <p:ext uri="{BB962C8B-B14F-4D97-AF65-F5344CB8AC3E}">
        <p14:creationId xmlns:p14="http://schemas.microsoft.com/office/powerpoint/2010/main" val="37124301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C0D1C-9575-4BC8-AB4B-0158634D2A7B}"/>
              </a:ext>
            </a:extLst>
          </p:cNvPr>
          <p:cNvSpPr>
            <a:spLocks noGrp="1"/>
          </p:cNvSpPr>
          <p:nvPr>
            <p:ph type="title"/>
          </p:nvPr>
        </p:nvSpPr>
        <p:spPr/>
        <p:txBody>
          <a:bodyPr/>
          <a:lstStyle/>
          <a:p>
            <a:r>
              <a:rPr lang="zh-CN" altLang="en-US" dirty="0"/>
              <a:t>关联算法</a:t>
            </a:r>
            <a:r>
              <a:rPr lang="en-US" altLang="zh-CN" dirty="0"/>
              <a:t>- </a:t>
            </a:r>
            <a:r>
              <a:rPr lang="en-US" altLang="zh-CN" dirty="0" err="1"/>
              <a:t>Apriori</a:t>
            </a:r>
            <a:endParaRPr lang="zh-CN" altLang="en-US" dirty="0"/>
          </a:p>
        </p:txBody>
      </p:sp>
      <p:sp>
        <p:nvSpPr>
          <p:cNvPr id="3" name="内容占位符 2">
            <a:extLst>
              <a:ext uri="{FF2B5EF4-FFF2-40B4-BE49-F238E27FC236}">
                <a16:creationId xmlns:a16="http://schemas.microsoft.com/office/drawing/2014/main" id="{18F94E96-7F70-4FC4-B943-49F9EE2A273A}"/>
              </a:ext>
            </a:extLst>
          </p:cNvPr>
          <p:cNvSpPr>
            <a:spLocks noGrp="1"/>
          </p:cNvSpPr>
          <p:nvPr>
            <p:ph idx="1"/>
          </p:nvPr>
        </p:nvSpPr>
        <p:spPr>
          <a:xfrm>
            <a:off x="179512" y="980726"/>
            <a:ext cx="4536504" cy="5400600"/>
          </a:xfrm>
        </p:spPr>
        <p:txBody>
          <a:bodyPr/>
          <a:lstStyle/>
          <a:p>
            <a:pPr marL="0" indent="0" algn="just">
              <a:buNone/>
            </a:pPr>
            <a:r>
              <a:rPr lang="en-US" altLang="zh-CN" sz="2000" dirty="0" err="1">
                <a:latin typeface="+mj-ea"/>
                <a:ea typeface="+mj-ea"/>
              </a:rPr>
              <a:t>Apriori</a:t>
            </a:r>
            <a:r>
              <a:rPr lang="zh-CN" altLang="en-US" sz="2000" dirty="0">
                <a:latin typeface="+mj-ea"/>
                <a:ea typeface="+mj-ea"/>
              </a:rPr>
              <a:t>算法中几个重要的概念</a:t>
            </a:r>
          </a:p>
          <a:p>
            <a:pPr marL="0" indent="0" algn="just">
              <a:buNone/>
            </a:pPr>
            <a:r>
              <a:rPr lang="zh-CN" altLang="en-US" sz="2000" b="0" dirty="0">
                <a:latin typeface="+mj-ea"/>
                <a:ea typeface="+mj-ea"/>
              </a:rPr>
              <a:t>支持度：</a:t>
            </a:r>
            <a:r>
              <a:rPr lang="en-US" altLang="zh-CN" sz="2000" b="0" dirty="0">
                <a:latin typeface="+mj-ea"/>
                <a:ea typeface="+mj-ea"/>
              </a:rPr>
              <a:t>P(A^B)</a:t>
            </a:r>
            <a:r>
              <a:rPr lang="zh-CN" altLang="en-US" sz="2000" b="0" dirty="0">
                <a:latin typeface="+mj-ea"/>
                <a:ea typeface="+mj-ea"/>
              </a:rPr>
              <a:t>表示</a:t>
            </a:r>
            <a:r>
              <a:rPr lang="en-US" altLang="zh-CN" sz="2000" b="0" dirty="0">
                <a:latin typeface="+mj-ea"/>
                <a:ea typeface="+mj-ea"/>
              </a:rPr>
              <a:t>A</a:t>
            </a:r>
            <a:r>
              <a:rPr lang="zh-CN" altLang="en-US" sz="2000" b="0" dirty="0">
                <a:latin typeface="+mj-ea"/>
                <a:ea typeface="+mj-ea"/>
              </a:rPr>
              <a:t>和</a:t>
            </a:r>
            <a:r>
              <a:rPr lang="en-US" altLang="zh-CN" sz="2000" b="0" dirty="0">
                <a:latin typeface="+mj-ea"/>
                <a:ea typeface="+mj-ea"/>
              </a:rPr>
              <a:t>B</a:t>
            </a:r>
            <a:r>
              <a:rPr lang="zh-CN" altLang="en-US" sz="2000" b="0" dirty="0">
                <a:latin typeface="+mj-ea"/>
                <a:ea typeface="+mj-ea"/>
              </a:rPr>
              <a:t>同时发生时的概率。</a:t>
            </a:r>
            <a:endParaRPr lang="en-US" altLang="zh-CN" sz="2000" b="0" dirty="0">
              <a:latin typeface="+mj-ea"/>
              <a:ea typeface="+mj-ea"/>
            </a:endParaRPr>
          </a:p>
          <a:p>
            <a:pPr marL="0" indent="0" algn="just">
              <a:buNone/>
            </a:pPr>
            <a:r>
              <a:rPr lang="zh-CN" altLang="en-US" sz="2000" b="0" dirty="0">
                <a:latin typeface="+mj-ea"/>
                <a:ea typeface="+mj-ea"/>
              </a:rPr>
              <a:t>例：某天共有</a:t>
            </a:r>
            <a:r>
              <a:rPr lang="en-US" altLang="zh-CN" sz="2000" b="0" dirty="0">
                <a:latin typeface="+mj-ea"/>
                <a:ea typeface="+mj-ea"/>
              </a:rPr>
              <a:t>100</a:t>
            </a:r>
            <a:r>
              <a:rPr lang="zh-CN" altLang="en-US" sz="2000" b="0" dirty="0">
                <a:latin typeface="+mj-ea"/>
                <a:ea typeface="+mj-ea"/>
              </a:rPr>
              <a:t>个犯人，其中有</a:t>
            </a:r>
            <a:r>
              <a:rPr lang="en-US" altLang="zh-CN" sz="2000" b="0" dirty="0">
                <a:latin typeface="+mj-ea"/>
                <a:ea typeface="+mj-ea"/>
              </a:rPr>
              <a:t>30</a:t>
            </a:r>
            <a:r>
              <a:rPr lang="zh-CN" altLang="en-US" sz="2000" b="0" dirty="0">
                <a:latin typeface="+mj-ea"/>
                <a:ea typeface="+mj-ea"/>
              </a:rPr>
              <a:t>个顾客同时犯了非法入侵和偷窃罪，那么上述的关联规则的支持度就是</a:t>
            </a:r>
            <a:r>
              <a:rPr lang="en-US" altLang="zh-CN" sz="2000" b="0" dirty="0">
                <a:latin typeface="+mj-ea"/>
                <a:ea typeface="+mj-ea"/>
              </a:rPr>
              <a:t>30</a:t>
            </a:r>
            <a:r>
              <a:rPr lang="zh-CN" altLang="en-US" sz="2000" b="0" dirty="0">
                <a:latin typeface="+mj-ea"/>
                <a:ea typeface="+mj-ea"/>
              </a:rPr>
              <a:t>％。</a:t>
            </a:r>
            <a:endParaRPr lang="en-US" altLang="zh-CN" sz="2000" b="0" dirty="0">
              <a:latin typeface="+mj-ea"/>
              <a:ea typeface="+mj-ea"/>
            </a:endParaRPr>
          </a:p>
          <a:p>
            <a:pPr marL="0" indent="0" algn="just">
              <a:buNone/>
            </a:pPr>
            <a:r>
              <a:rPr lang="zh-CN" altLang="en-US" sz="2000" b="0" dirty="0">
                <a:latin typeface="+mj-ea"/>
                <a:ea typeface="+mj-ea"/>
              </a:rPr>
              <a:t>频繁项集：满足最小支持度阀值的事件集，如果事件里面有</a:t>
            </a:r>
            <a:r>
              <a:rPr lang="en-US" altLang="zh-CN" sz="2000" b="0" dirty="0">
                <a:latin typeface="+mj-ea"/>
                <a:ea typeface="+mj-ea"/>
              </a:rPr>
              <a:t>k</a:t>
            </a:r>
            <a:r>
              <a:rPr lang="zh-CN" altLang="en-US" sz="2000" b="0" dirty="0">
                <a:latin typeface="+mj-ea"/>
                <a:ea typeface="+mj-ea"/>
              </a:rPr>
              <a:t>个元素，就是频繁</a:t>
            </a:r>
            <a:r>
              <a:rPr lang="en-US" altLang="zh-CN" sz="2000" b="0" dirty="0">
                <a:latin typeface="+mj-ea"/>
                <a:ea typeface="+mj-ea"/>
              </a:rPr>
              <a:t>k</a:t>
            </a:r>
            <a:r>
              <a:rPr lang="zh-CN" altLang="en-US" sz="2000" b="0" dirty="0">
                <a:latin typeface="+mj-ea"/>
                <a:ea typeface="+mj-ea"/>
              </a:rPr>
              <a:t>项集。频繁项集通俗来说，就是经常同时出现的一些元素的集合。</a:t>
            </a:r>
            <a:endParaRPr lang="en-US" altLang="zh-CN" sz="2000" b="0" dirty="0">
              <a:latin typeface="+mj-ea"/>
              <a:ea typeface="+mj-ea"/>
            </a:endParaRPr>
          </a:p>
          <a:p>
            <a:pPr marL="0" indent="0" algn="just">
              <a:buNone/>
            </a:pPr>
            <a:r>
              <a:rPr lang="en-US" altLang="zh-CN" sz="2000" b="0" dirty="0" err="1">
                <a:latin typeface="+mj-ea"/>
                <a:ea typeface="+mj-ea"/>
              </a:rPr>
              <a:t>Apriori</a:t>
            </a:r>
            <a:r>
              <a:rPr lang="zh-CN" altLang="en-US" sz="2000" b="0" dirty="0">
                <a:latin typeface="+mj-ea"/>
                <a:ea typeface="+mj-ea"/>
              </a:rPr>
              <a:t>算法即在数据集中搜索频繁项集。从而帮助挖掘数据之间的关联关系。</a:t>
            </a:r>
            <a:endParaRPr lang="en-US" altLang="zh-CN" sz="2000" b="0" dirty="0">
              <a:latin typeface="+mj-ea"/>
              <a:ea typeface="+mj-ea"/>
            </a:endParaRPr>
          </a:p>
          <a:p>
            <a:pPr marL="0" indent="0">
              <a:buNone/>
            </a:pPr>
            <a:endParaRPr lang="zh-CN" altLang="en-US" sz="2000" b="0" dirty="0"/>
          </a:p>
        </p:txBody>
      </p:sp>
      <p:sp>
        <p:nvSpPr>
          <p:cNvPr id="6" name="文本框 5">
            <a:extLst>
              <a:ext uri="{FF2B5EF4-FFF2-40B4-BE49-F238E27FC236}">
                <a16:creationId xmlns:a16="http://schemas.microsoft.com/office/drawing/2014/main" id="{B0975EB8-0997-4E39-88F2-81B27E377684}"/>
              </a:ext>
            </a:extLst>
          </p:cNvPr>
          <p:cNvSpPr txBox="1"/>
          <p:nvPr/>
        </p:nvSpPr>
        <p:spPr>
          <a:xfrm>
            <a:off x="5056636" y="1268760"/>
            <a:ext cx="4032448" cy="463684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prstClr val="black"/>
                </a:solidFill>
                <a:effectLst/>
                <a:uLnTx/>
                <a:uFillTx/>
                <a:latin typeface="黑体"/>
                <a:ea typeface="黑体"/>
                <a:cs typeface="+mn-cs"/>
              </a:rPr>
              <a:t>Apriori</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算法采用迭代的方法，先搜索出候选</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1</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项集以及对应的支持度，剪枝去掉低于支持度的候选</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1</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项集，得到频繁</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1</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项集。然后对剩下的频繁</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1</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项集进行连接，得到候选</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2</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项集，筛选去掉低于支持度的候选</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2</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项集，得到频繁</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2</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项集。如此迭代下去，直到无法找到频繁</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k+1</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集为止，对应的频繁</a:t>
            </a:r>
            <a:r>
              <a:rPr kumimoji="0" lang="en-US" altLang="zh-CN" sz="2000" b="0" i="0" u="none" strike="noStrike" kern="1200" cap="none" spc="0" normalizeH="0" baseline="0" noProof="0" dirty="0">
                <a:ln>
                  <a:noFill/>
                </a:ln>
                <a:solidFill>
                  <a:prstClr val="black"/>
                </a:solidFill>
                <a:effectLst/>
                <a:uLnTx/>
                <a:uFillTx/>
                <a:latin typeface="黑体"/>
                <a:ea typeface="黑体"/>
                <a:cs typeface="+mn-cs"/>
              </a:rPr>
              <a:t>k</a:t>
            </a:r>
            <a:r>
              <a:rPr kumimoji="0" lang="zh-CN" altLang="en-US" sz="2000" b="0" i="0" u="none" strike="noStrike" kern="1200" cap="none" spc="0" normalizeH="0" baseline="0" noProof="0" dirty="0">
                <a:ln>
                  <a:noFill/>
                </a:ln>
                <a:solidFill>
                  <a:prstClr val="black"/>
                </a:solidFill>
                <a:effectLst/>
                <a:uLnTx/>
                <a:uFillTx/>
                <a:latin typeface="黑体"/>
                <a:ea typeface="黑体"/>
                <a:cs typeface="+mn-cs"/>
              </a:rPr>
              <a:t>项集的集合便是算法的输出结果。</a:t>
            </a:r>
          </a:p>
        </p:txBody>
      </p:sp>
    </p:spTree>
    <p:extLst>
      <p:ext uri="{BB962C8B-B14F-4D97-AF65-F5344CB8AC3E}">
        <p14:creationId xmlns:p14="http://schemas.microsoft.com/office/powerpoint/2010/main" val="28044214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1FF3B-F2A5-47AD-8755-DCF314336BEE}"/>
              </a:ext>
            </a:extLst>
          </p:cNvPr>
          <p:cNvSpPr>
            <a:spLocks noGrp="1"/>
          </p:cNvSpPr>
          <p:nvPr>
            <p:ph type="title"/>
          </p:nvPr>
        </p:nvSpPr>
        <p:spPr/>
        <p:txBody>
          <a:bodyPr/>
          <a:lstStyle/>
          <a:p>
            <a:r>
              <a:rPr lang="zh-CN" altLang="en-US" dirty="0"/>
              <a:t>关联算法</a:t>
            </a:r>
            <a:r>
              <a:rPr lang="en-US" altLang="zh-CN" dirty="0"/>
              <a:t>- </a:t>
            </a:r>
            <a:r>
              <a:rPr lang="en-US" altLang="zh-CN" dirty="0" err="1"/>
              <a:t>Apriori</a:t>
            </a:r>
            <a:endParaRPr lang="zh-CN" altLang="en-US" dirty="0"/>
          </a:p>
        </p:txBody>
      </p:sp>
      <p:pic>
        <p:nvPicPr>
          <p:cNvPr id="4" name="图片 3">
            <a:extLst>
              <a:ext uri="{FF2B5EF4-FFF2-40B4-BE49-F238E27FC236}">
                <a16:creationId xmlns:a16="http://schemas.microsoft.com/office/drawing/2014/main" id="{38FDA5DA-9CD7-4DB5-AB3C-4D6B50EE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955" y="1095445"/>
            <a:ext cx="5309045" cy="3397789"/>
          </a:xfrm>
          <a:prstGeom prst="rect">
            <a:avLst/>
          </a:prstGeom>
        </p:spPr>
      </p:pic>
      <p:sp>
        <p:nvSpPr>
          <p:cNvPr id="5" name="文本框 4">
            <a:extLst>
              <a:ext uri="{FF2B5EF4-FFF2-40B4-BE49-F238E27FC236}">
                <a16:creationId xmlns:a16="http://schemas.microsoft.com/office/drawing/2014/main" id="{CB444A4B-8FD5-4B16-9ACA-EA23BA0B789A}"/>
              </a:ext>
            </a:extLst>
          </p:cNvPr>
          <p:cNvSpPr txBox="1"/>
          <p:nvPr/>
        </p:nvSpPr>
        <p:spPr>
          <a:xfrm>
            <a:off x="0" y="1772816"/>
            <a:ext cx="3851920"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我们假设这里有</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4</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个犯人，以及</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5</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个罪行</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A</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B</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C</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D</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E</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；那么如何通过</a:t>
            </a:r>
            <a:r>
              <a:rPr kumimoji="0" lang="en-US" altLang="zh-CN" sz="1800" b="0" i="0" u="none" strike="noStrike" kern="1200" cap="none" spc="0" normalizeH="0" baseline="0" noProof="0" dirty="0" err="1">
                <a:ln>
                  <a:noFill/>
                </a:ln>
                <a:solidFill>
                  <a:prstClr val="black"/>
                </a:solidFill>
                <a:effectLst/>
                <a:uLnTx/>
                <a:uFillTx/>
                <a:latin typeface="Arial"/>
                <a:ea typeface="黑体"/>
                <a:cs typeface="+mn-cs"/>
              </a:rPr>
              <a:t>Apriori</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算法找到不同罪行之间的关联呢。</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首先我们可以设置一个最低的支持度，这里我们设为</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；（这里为了方便表述直接用的数值而不是百分比）</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对所有一项集进行扫描，可以得到一频繁项集；可以看到罪行</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D</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由于支持度较小被排除了；</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根据一频繁项集生成候选二频繁项集，扫描候选项集得到它们的支持度，根据最低支持度提取出二频繁项集；如图，此时</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{A,B}</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与</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{A,E}</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由于支持度不够也被排除了；</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6" name="AutoShape 2" descr="https://upload-images.jianshu.io/upload_images/4155986-a8f544cb714e18fb?imageMogr2/auto-orient/strip%7CimageView2/2/w/1000/format/webp">
            <a:extLst>
              <a:ext uri="{FF2B5EF4-FFF2-40B4-BE49-F238E27FC236}">
                <a16:creationId xmlns:a16="http://schemas.microsoft.com/office/drawing/2014/main" id="{B8342E54-6AF4-4FC4-B327-CFFE03543AF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a:cs typeface="+mn-cs"/>
            </a:endParaRPr>
          </a:p>
        </p:txBody>
      </p:sp>
      <p:sp>
        <p:nvSpPr>
          <p:cNvPr id="7" name="文本框 6">
            <a:extLst>
              <a:ext uri="{FF2B5EF4-FFF2-40B4-BE49-F238E27FC236}">
                <a16:creationId xmlns:a16="http://schemas.microsoft.com/office/drawing/2014/main" id="{D8E4E95A-09FD-4C6F-AF04-65FD613A8DDA}"/>
              </a:ext>
            </a:extLst>
          </p:cNvPr>
          <p:cNvSpPr txBox="1"/>
          <p:nvPr/>
        </p:nvSpPr>
        <p:spPr>
          <a:xfrm>
            <a:off x="4333186" y="4862455"/>
            <a:ext cx="4283968" cy="18002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4)</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从二频繁项集生成候选的三频繁项集，对候选的三频繁项集进行扫描，得到其支持度，最后得到三频繁项集</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{B,C,E}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即</a:t>
            </a:r>
            <a:r>
              <a:rPr kumimoji="0" lang="en-US" altLang="zh-CN" sz="1800" b="0" i="0" u="none" strike="noStrike" kern="1200" cap="none" spc="0" normalizeH="0" baseline="0" noProof="0" dirty="0" err="1">
                <a:ln>
                  <a:noFill/>
                </a:ln>
                <a:solidFill>
                  <a:prstClr val="black"/>
                </a:solidFill>
                <a:effectLst/>
                <a:uLnTx/>
                <a:uFillTx/>
                <a:latin typeface="Arial"/>
                <a:ea typeface="黑体"/>
                <a:cs typeface="+mn-cs"/>
              </a:rPr>
              <a:t>Apriori</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算法分析，罪行</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{B,C,E}</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的组合潜在关联的可能性较大。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8" name="文本框 7">
            <a:extLst>
              <a:ext uri="{FF2B5EF4-FFF2-40B4-BE49-F238E27FC236}">
                <a16:creationId xmlns:a16="http://schemas.microsoft.com/office/drawing/2014/main" id="{091BDD98-3FBB-4E1D-809F-0E00763A458E}"/>
              </a:ext>
            </a:extLst>
          </p:cNvPr>
          <p:cNvSpPr txBox="1"/>
          <p:nvPr/>
        </p:nvSpPr>
        <p:spPr>
          <a:xfrm>
            <a:off x="5868144" y="4523956"/>
            <a:ext cx="16561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Arial"/>
                <a:ea typeface="黑体"/>
                <a:cs typeface="+mn-cs"/>
              </a:rPr>
              <a:t>Apriori</a:t>
            </a: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执行过程</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Tree>
    <p:extLst>
      <p:ext uri="{BB962C8B-B14F-4D97-AF65-F5344CB8AC3E}">
        <p14:creationId xmlns:p14="http://schemas.microsoft.com/office/powerpoint/2010/main" val="3563657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aphicFrame>
        <p:nvGraphicFramePr>
          <p:cNvPr id="4" name="图示 3"/>
          <p:cNvGraphicFramePr/>
          <p:nvPr>
            <p:extLst>
              <p:ext uri="{D42A27DB-BD31-4B8C-83A1-F6EECF244321}">
                <p14:modId xmlns:p14="http://schemas.microsoft.com/office/powerpoint/2010/main" val="1669574355"/>
              </p:ext>
            </p:extLst>
          </p:nvPr>
        </p:nvGraphicFramePr>
        <p:xfrm>
          <a:off x="827584" y="126876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433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20872-4EDC-4E0B-BB30-4D68F9BA5212}"/>
              </a:ext>
            </a:extLst>
          </p:cNvPr>
          <p:cNvSpPr>
            <a:spLocks noGrp="1"/>
          </p:cNvSpPr>
          <p:nvPr>
            <p:ph type="title"/>
          </p:nvPr>
        </p:nvSpPr>
        <p:spPr/>
        <p:txBody>
          <a:bodyPr/>
          <a:lstStyle/>
          <a:p>
            <a:r>
              <a:rPr lang="zh-CN" altLang="en-US" dirty="0"/>
              <a:t>聚类算法</a:t>
            </a:r>
          </a:p>
        </p:txBody>
      </p:sp>
      <p:pic>
        <p:nvPicPr>
          <p:cNvPr id="5" name="图片 4">
            <a:extLst>
              <a:ext uri="{FF2B5EF4-FFF2-40B4-BE49-F238E27FC236}">
                <a16:creationId xmlns:a16="http://schemas.microsoft.com/office/drawing/2014/main" id="{96AFE5FD-BCB1-40F7-9F21-410A4D557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0835" y="1916832"/>
            <a:ext cx="4763165" cy="3543795"/>
          </a:xfrm>
          <a:prstGeom prst="rect">
            <a:avLst/>
          </a:prstGeom>
        </p:spPr>
      </p:pic>
      <p:sp>
        <p:nvSpPr>
          <p:cNvPr id="7" name="矩形 6">
            <a:extLst>
              <a:ext uri="{FF2B5EF4-FFF2-40B4-BE49-F238E27FC236}">
                <a16:creationId xmlns:a16="http://schemas.microsoft.com/office/drawing/2014/main" id="{8560D738-3FFC-4573-B5A9-3EE69C492BEA}"/>
              </a:ext>
            </a:extLst>
          </p:cNvPr>
          <p:cNvSpPr/>
          <p:nvPr/>
        </p:nvSpPr>
        <p:spPr>
          <a:xfrm>
            <a:off x="0" y="1466324"/>
            <a:ext cx="438083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pple-system"/>
                <a:ea typeface="黑体"/>
                <a:cs typeface="+mn-cs"/>
              </a:rPr>
              <a:t>什么是聚类分析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pple-system"/>
                <a:ea typeface="黑体"/>
                <a:cs typeface="+mn-cs"/>
              </a:rPr>
              <a:t>聚类分析是在数据中发现数据对象之间的关系，将数据进行分组，组内的相似性越大，组间的差别越大，则聚类效果越好。</a:t>
            </a:r>
            <a:endParaRPr kumimoji="0" lang="en-US" altLang="zh-CN" sz="1800" b="0" i="0" u="none" strike="noStrike" kern="1200" cap="none" spc="0" normalizeH="0" baseline="0" noProof="0" dirty="0">
              <a:ln>
                <a:noFill/>
              </a:ln>
              <a:solidFill>
                <a:prstClr val="black"/>
              </a:solidFill>
              <a:effectLst/>
              <a:uLnTx/>
              <a:uFillTx/>
              <a:latin typeface="-apple-system"/>
              <a:ea typeface="黑体"/>
              <a:cs typeface="+mn-cs"/>
            </a:endParaRPr>
          </a:p>
        </p:txBody>
      </p:sp>
      <p:sp>
        <p:nvSpPr>
          <p:cNvPr id="8" name="矩形 7">
            <a:extLst>
              <a:ext uri="{FF2B5EF4-FFF2-40B4-BE49-F238E27FC236}">
                <a16:creationId xmlns:a16="http://schemas.microsoft.com/office/drawing/2014/main" id="{DBC65F9E-5AF5-4BA0-9AB2-28E812243F1F}"/>
              </a:ext>
            </a:extLst>
          </p:cNvPr>
          <p:cNvSpPr/>
          <p:nvPr/>
        </p:nvSpPr>
        <p:spPr>
          <a:xfrm>
            <a:off x="-22908" y="2928591"/>
            <a:ext cx="4594908"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黑体"/>
                <a:cs typeface="+mn-cs"/>
              </a:rPr>
              <a:t>算法思想</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r>
              <a:rPr kumimoji="0" lang="zh-CN" altLang="en-US" sz="1800" b="0" i="0" u="none" strike="noStrike" kern="1200" cap="none" spc="0" normalizeH="0" baseline="0" noProof="0" dirty="0">
                <a:ln>
                  <a:noFill/>
                </a:ln>
                <a:solidFill>
                  <a:srgbClr val="0070C0"/>
                </a:solidFill>
                <a:effectLst/>
                <a:uLnTx/>
                <a:uFillTx/>
                <a:latin typeface="Arial"/>
                <a:ea typeface="黑体"/>
                <a:cs typeface="+mn-cs"/>
              </a:rPr>
              <a:t>物以类聚，人以群分</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在自然科学和社会科学中，存在着大量的分类问题。所谓类，通俗地说，就是指相似元素的集合。</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在计算机中，通过算法把相似的数据划分在一起。这是聚类算法主要解决的任务。</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聚类算法通过计算样本之间的相似度，将相似度大的划分为一个类别。不同的聚类算法相似度的度量方法不同，下面分别介绍。</a:t>
            </a:r>
          </a:p>
        </p:txBody>
      </p:sp>
      <p:sp>
        <p:nvSpPr>
          <p:cNvPr id="9" name="文本框 8">
            <a:extLst>
              <a:ext uri="{FF2B5EF4-FFF2-40B4-BE49-F238E27FC236}">
                <a16:creationId xmlns:a16="http://schemas.microsoft.com/office/drawing/2014/main" id="{3395955A-5AB9-4A29-9F93-1053D0F34097}"/>
              </a:ext>
            </a:extLst>
          </p:cNvPr>
          <p:cNvSpPr txBox="1"/>
          <p:nvPr/>
        </p:nvSpPr>
        <p:spPr>
          <a:xfrm>
            <a:off x="5142237" y="5517232"/>
            <a:ext cx="2886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不同相似度度量方式对数据的聚类</a:t>
            </a:r>
          </a:p>
        </p:txBody>
      </p:sp>
    </p:spTree>
    <p:extLst>
      <p:ext uri="{BB962C8B-B14F-4D97-AF65-F5344CB8AC3E}">
        <p14:creationId xmlns:p14="http://schemas.microsoft.com/office/powerpoint/2010/main" val="19066895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78082-06C7-4932-B9F0-EC5130B28D81}"/>
              </a:ext>
            </a:extLst>
          </p:cNvPr>
          <p:cNvSpPr>
            <a:spLocks noGrp="1"/>
          </p:cNvSpPr>
          <p:nvPr>
            <p:ph type="title"/>
          </p:nvPr>
        </p:nvSpPr>
        <p:spPr/>
        <p:txBody>
          <a:bodyPr/>
          <a:lstStyle/>
          <a:p>
            <a:r>
              <a:rPr lang="en-US" altLang="zh-CN" dirty="0" err="1"/>
              <a:t>Kmeans</a:t>
            </a:r>
            <a:endParaRPr lang="zh-CN" altLang="en-US" dirty="0"/>
          </a:p>
        </p:txBody>
      </p:sp>
      <p:pic>
        <p:nvPicPr>
          <p:cNvPr id="4" name="图片 3">
            <a:extLst>
              <a:ext uri="{FF2B5EF4-FFF2-40B4-BE49-F238E27FC236}">
                <a16:creationId xmlns:a16="http://schemas.microsoft.com/office/drawing/2014/main" id="{4ED74563-0B99-4D95-8DEE-EB94FA9CE57B}"/>
              </a:ext>
            </a:extLst>
          </p:cNvPr>
          <p:cNvPicPr>
            <a:picLocks noChangeAspect="1"/>
          </p:cNvPicPr>
          <p:nvPr/>
        </p:nvPicPr>
        <p:blipFill>
          <a:blip r:embed="rId2"/>
          <a:stretch>
            <a:fillRect/>
          </a:stretch>
        </p:blipFill>
        <p:spPr>
          <a:xfrm>
            <a:off x="5677297" y="2778567"/>
            <a:ext cx="3041908" cy="1831222"/>
          </a:xfrm>
          <a:prstGeom prst="rect">
            <a:avLst/>
          </a:prstGeom>
        </p:spPr>
      </p:pic>
      <p:pic>
        <p:nvPicPr>
          <p:cNvPr id="5" name="图片 4">
            <a:extLst>
              <a:ext uri="{FF2B5EF4-FFF2-40B4-BE49-F238E27FC236}">
                <a16:creationId xmlns:a16="http://schemas.microsoft.com/office/drawing/2014/main" id="{0E5F1C4E-7EFE-4860-97F5-ABAAD63C0F88}"/>
              </a:ext>
            </a:extLst>
          </p:cNvPr>
          <p:cNvPicPr>
            <a:picLocks noChangeAspect="1"/>
          </p:cNvPicPr>
          <p:nvPr/>
        </p:nvPicPr>
        <p:blipFill>
          <a:blip r:embed="rId3"/>
          <a:stretch>
            <a:fillRect/>
          </a:stretch>
        </p:blipFill>
        <p:spPr>
          <a:xfrm>
            <a:off x="5724128" y="1047816"/>
            <a:ext cx="3069916" cy="1831222"/>
          </a:xfrm>
          <a:prstGeom prst="rect">
            <a:avLst/>
          </a:prstGeom>
        </p:spPr>
      </p:pic>
      <p:pic>
        <p:nvPicPr>
          <p:cNvPr id="6" name="图片 5">
            <a:extLst>
              <a:ext uri="{FF2B5EF4-FFF2-40B4-BE49-F238E27FC236}">
                <a16:creationId xmlns:a16="http://schemas.microsoft.com/office/drawing/2014/main" id="{521954AB-63DD-4683-BCF1-B89C90CB4353}"/>
              </a:ext>
            </a:extLst>
          </p:cNvPr>
          <p:cNvPicPr>
            <a:picLocks noChangeAspect="1"/>
          </p:cNvPicPr>
          <p:nvPr/>
        </p:nvPicPr>
        <p:blipFill>
          <a:blip r:embed="rId4"/>
          <a:stretch>
            <a:fillRect/>
          </a:stretch>
        </p:blipFill>
        <p:spPr>
          <a:xfrm>
            <a:off x="5752136" y="4362626"/>
            <a:ext cx="3041908" cy="1831222"/>
          </a:xfrm>
          <a:prstGeom prst="rect">
            <a:avLst/>
          </a:prstGeom>
        </p:spPr>
      </p:pic>
      <p:sp>
        <p:nvSpPr>
          <p:cNvPr id="8" name="矩形 7">
            <a:extLst>
              <a:ext uri="{FF2B5EF4-FFF2-40B4-BE49-F238E27FC236}">
                <a16:creationId xmlns:a16="http://schemas.microsoft.com/office/drawing/2014/main" id="{19E2024C-BC39-421D-92DC-31AA4C1F77BF}"/>
              </a:ext>
            </a:extLst>
          </p:cNvPr>
          <p:cNvSpPr/>
          <p:nvPr/>
        </p:nvSpPr>
        <p:spPr>
          <a:xfrm>
            <a:off x="-22907" y="3285255"/>
            <a:ext cx="4750892" cy="18466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算法流程简述</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按照一定规则随机选择</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K</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个点作为初始质心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030A0"/>
                </a:solidFill>
                <a:effectLst/>
                <a:uLnTx/>
                <a:uFillTx/>
                <a:latin typeface="Times New Roman" panose="02020603050405020304" pitchFamily="18" charset="0"/>
                <a:ea typeface="黑体"/>
                <a:cs typeface="Times New Roman" panose="02020603050405020304" pitchFamily="18" charset="0"/>
              </a:rPr>
              <a:t>重复</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2.</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将每个点指派到欧式距离最近的质心，形成</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K</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个簇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3.</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重新计算每个簇的质心，向合适的位置优化</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030A0"/>
                </a:solidFill>
                <a:effectLst/>
                <a:uLnTx/>
                <a:uFillTx/>
                <a:latin typeface="Times New Roman" panose="02020603050405020304" pitchFamily="18" charset="0"/>
                <a:ea typeface="黑体"/>
                <a:cs typeface="Times New Roman" panose="02020603050405020304" pitchFamily="18" charset="0"/>
              </a:rPr>
              <a:t>直到</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4.</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簇不发生变化或达到最大迭代次数</a:t>
            </a:r>
          </a:p>
        </p:txBody>
      </p:sp>
      <p:sp>
        <p:nvSpPr>
          <p:cNvPr id="9" name="文本框 8">
            <a:extLst>
              <a:ext uri="{FF2B5EF4-FFF2-40B4-BE49-F238E27FC236}">
                <a16:creationId xmlns:a16="http://schemas.microsoft.com/office/drawing/2014/main" id="{A1E38927-E277-432A-B1BC-C7500262FA4D}"/>
              </a:ext>
            </a:extLst>
          </p:cNvPr>
          <p:cNvSpPr txBox="1"/>
          <p:nvPr/>
        </p:nvSpPr>
        <p:spPr>
          <a:xfrm>
            <a:off x="6727354" y="2647976"/>
            <a:ext cx="99360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初始状态</a:t>
            </a:r>
          </a:p>
        </p:txBody>
      </p:sp>
      <p:sp>
        <p:nvSpPr>
          <p:cNvPr id="10" name="文本框 9">
            <a:extLst>
              <a:ext uri="{FF2B5EF4-FFF2-40B4-BE49-F238E27FC236}">
                <a16:creationId xmlns:a16="http://schemas.microsoft.com/office/drawing/2014/main" id="{E72570A6-3C93-430B-9122-2426A942F69D}"/>
              </a:ext>
            </a:extLst>
          </p:cNvPr>
          <p:cNvSpPr txBox="1"/>
          <p:nvPr/>
        </p:nvSpPr>
        <p:spPr>
          <a:xfrm>
            <a:off x="6762282" y="6001543"/>
            <a:ext cx="99360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最终分类</a:t>
            </a:r>
          </a:p>
        </p:txBody>
      </p:sp>
      <p:sp>
        <p:nvSpPr>
          <p:cNvPr id="11" name="文本框 10">
            <a:extLst>
              <a:ext uri="{FF2B5EF4-FFF2-40B4-BE49-F238E27FC236}">
                <a16:creationId xmlns:a16="http://schemas.microsoft.com/office/drawing/2014/main" id="{788ACC48-3BEB-4BD7-B877-34F9A9631C63}"/>
              </a:ext>
            </a:extLst>
          </p:cNvPr>
          <p:cNvSpPr txBox="1"/>
          <p:nvPr/>
        </p:nvSpPr>
        <p:spPr>
          <a:xfrm>
            <a:off x="6776286" y="4347507"/>
            <a:ext cx="99360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迭代过程</a:t>
            </a:r>
          </a:p>
        </p:txBody>
      </p:sp>
      <p:sp>
        <p:nvSpPr>
          <p:cNvPr id="13" name="矩形 12">
            <a:extLst>
              <a:ext uri="{FF2B5EF4-FFF2-40B4-BE49-F238E27FC236}">
                <a16:creationId xmlns:a16="http://schemas.microsoft.com/office/drawing/2014/main" id="{51F132BB-4737-44EA-8F0A-3207C8965E10}"/>
              </a:ext>
            </a:extLst>
          </p:cNvPr>
          <p:cNvSpPr/>
          <p:nvPr/>
        </p:nvSpPr>
        <p:spPr>
          <a:xfrm>
            <a:off x="-22908" y="1699711"/>
            <a:ext cx="4696508" cy="14773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算法思想</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K-Means</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算法思想是对于给定的样本集，按照样本之间的距离大小，将样本集划分为</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K</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个簇。让簇内的点尽量紧密的连在一起，而让簇间的距离尽量的大。</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spTree>
    <p:extLst>
      <p:ext uri="{BB962C8B-B14F-4D97-AF65-F5344CB8AC3E}">
        <p14:creationId xmlns:p14="http://schemas.microsoft.com/office/powerpoint/2010/main" val="1446051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573027" y="1258115"/>
          <a:ext cx="3800565" cy="1778382"/>
        </p:xfrm>
        <a:graphic>
          <a:graphicData uri="http://schemas.openxmlformats.org/drawingml/2006/table">
            <a:tbl>
              <a:tblPr firstRow="1" firstCol="1" bandRow="1">
                <a:tableStyleId>{5C22544A-7EE6-4342-B048-85BDC9FD1C3A}</a:tableStyleId>
              </a:tblPr>
              <a:tblGrid>
                <a:gridCol w="1266855">
                  <a:extLst>
                    <a:ext uri="{9D8B030D-6E8A-4147-A177-3AD203B41FA5}">
                      <a16:colId xmlns:a16="http://schemas.microsoft.com/office/drawing/2014/main" val="2930299807"/>
                    </a:ext>
                  </a:extLst>
                </a:gridCol>
                <a:gridCol w="1266855">
                  <a:extLst>
                    <a:ext uri="{9D8B030D-6E8A-4147-A177-3AD203B41FA5}">
                      <a16:colId xmlns:a16="http://schemas.microsoft.com/office/drawing/2014/main" val="900900450"/>
                    </a:ext>
                  </a:extLst>
                </a:gridCol>
                <a:gridCol w="1266855">
                  <a:extLst>
                    <a:ext uri="{9D8B030D-6E8A-4147-A177-3AD203B41FA5}">
                      <a16:colId xmlns:a16="http://schemas.microsoft.com/office/drawing/2014/main" val="2699016928"/>
                    </a:ext>
                  </a:extLst>
                </a:gridCol>
              </a:tblGrid>
              <a:tr h="296397">
                <a:tc>
                  <a:txBody>
                    <a:bodyPr/>
                    <a:lstStyle/>
                    <a:p>
                      <a:pPr indent="127000" algn="just">
                        <a:lnSpc>
                          <a:spcPct val="150000"/>
                        </a:lnSpc>
                      </a:pPr>
                      <a:r>
                        <a:rPr lang="en-US" sz="1050" kern="100">
                          <a:effectLst/>
                        </a:rPr>
                        <a:t>O</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dirty="0">
                          <a:effectLst/>
                        </a:rPr>
                        <a:t>X</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2637378"/>
                  </a:ext>
                </a:extLst>
              </a:tr>
              <a:tr h="296397">
                <a:tc>
                  <a:txBody>
                    <a:bodyPr/>
                    <a:lstStyle/>
                    <a:p>
                      <a:pPr indent="127000" algn="just">
                        <a:lnSpc>
                          <a:spcPct val="150000"/>
                        </a:lnSpc>
                      </a:pPr>
                      <a:r>
                        <a:rPr lang="en-US" sz="1050" kern="100">
                          <a:effectLst/>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dirty="0">
                          <a:effectLst/>
                        </a:rPr>
                        <a:t>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7684585"/>
                  </a:ext>
                </a:extLst>
              </a:tr>
              <a:tr h="296397">
                <a:tc>
                  <a:txBody>
                    <a:bodyPr/>
                    <a:lstStyle/>
                    <a:p>
                      <a:pPr indent="127000" algn="just">
                        <a:lnSpc>
                          <a:spcPct val="150000"/>
                        </a:lnSpc>
                      </a:pPr>
                      <a:r>
                        <a:rPr lang="en-US" sz="1050" kern="1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2945427"/>
                  </a:ext>
                </a:extLst>
              </a:tr>
              <a:tr h="296397">
                <a:tc>
                  <a:txBody>
                    <a:bodyPr/>
                    <a:lstStyle/>
                    <a:p>
                      <a:pPr indent="127000" algn="just">
                        <a:lnSpc>
                          <a:spcPct val="150000"/>
                        </a:lnSpc>
                      </a:pPr>
                      <a:r>
                        <a:rPr lang="en-US" sz="1050" kern="100">
                          <a:effectLst/>
                        </a:rPr>
                        <a:t>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508148"/>
                  </a:ext>
                </a:extLst>
              </a:tr>
              <a:tr h="296397">
                <a:tc>
                  <a:txBody>
                    <a:bodyPr/>
                    <a:lstStyle/>
                    <a:p>
                      <a:pPr indent="127000" algn="just">
                        <a:lnSpc>
                          <a:spcPct val="150000"/>
                        </a:lnSpc>
                      </a:pPr>
                      <a:r>
                        <a:rPr lang="en-US" sz="1050" kern="100">
                          <a:effectLst/>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0865040"/>
                  </a:ext>
                </a:extLst>
              </a:tr>
              <a:tr h="296397">
                <a:tc>
                  <a:txBody>
                    <a:bodyPr/>
                    <a:lstStyle/>
                    <a:p>
                      <a:pPr indent="127000" algn="just">
                        <a:lnSpc>
                          <a:spcPct val="150000"/>
                        </a:lnSpc>
                      </a:pPr>
                      <a:r>
                        <a:rPr lang="en-US" sz="105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dirty="0">
                          <a:effectLst/>
                        </a:rPr>
                        <a:t>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018922"/>
                  </a:ext>
                </a:extLst>
              </a:tr>
            </a:tbl>
          </a:graphicData>
        </a:graphic>
      </p:graphicFrame>
      <p:pic>
        <p:nvPicPr>
          <p:cNvPr id="38" name="图片 37"/>
          <p:cNvPicPr>
            <a:picLocks noChangeAspect="1"/>
          </p:cNvPicPr>
          <p:nvPr/>
        </p:nvPicPr>
        <p:blipFill>
          <a:blip r:embed="rId2"/>
          <a:stretch>
            <a:fillRect/>
          </a:stretch>
        </p:blipFill>
        <p:spPr>
          <a:xfrm>
            <a:off x="478135" y="3141357"/>
            <a:ext cx="7484045" cy="3519283"/>
          </a:xfrm>
          <a:prstGeom prst="rect">
            <a:avLst/>
          </a:prstGeom>
        </p:spPr>
      </p:pic>
      <p:sp>
        <p:nvSpPr>
          <p:cNvPr id="39" name="标题 1">
            <a:extLst>
              <a:ext uri="{FF2B5EF4-FFF2-40B4-BE49-F238E27FC236}">
                <a16:creationId xmlns:a16="http://schemas.microsoft.com/office/drawing/2014/main" id="{FAE78082-06C7-4932-B9F0-EC5130B28D81}"/>
              </a:ext>
            </a:extLst>
          </p:cNvPr>
          <p:cNvSpPr>
            <a:spLocks noGrp="1"/>
          </p:cNvSpPr>
          <p:nvPr>
            <p:ph type="title"/>
          </p:nvPr>
        </p:nvSpPr>
        <p:spPr/>
        <p:txBody>
          <a:bodyPr/>
          <a:lstStyle/>
          <a:p>
            <a:r>
              <a:rPr lang="en-US" altLang="zh-CN" dirty="0" err="1"/>
              <a:t>Kmeans</a:t>
            </a:r>
            <a:endParaRPr lang="zh-CN" altLang="en-US" dirty="0"/>
          </a:p>
        </p:txBody>
      </p:sp>
    </p:spTree>
    <p:extLst>
      <p:ext uri="{BB962C8B-B14F-4D97-AF65-F5344CB8AC3E}">
        <p14:creationId xmlns:p14="http://schemas.microsoft.com/office/powerpoint/2010/main" val="478944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71103" y="1360290"/>
            <a:ext cx="6759425" cy="3703646"/>
          </a:xfrm>
          <a:prstGeom prst="rect">
            <a:avLst/>
          </a:prstGeom>
        </p:spPr>
      </p:pic>
      <p:pic>
        <p:nvPicPr>
          <p:cNvPr id="5" name="图片 4"/>
          <p:cNvPicPr>
            <a:picLocks noChangeAspect="1"/>
          </p:cNvPicPr>
          <p:nvPr/>
        </p:nvPicPr>
        <p:blipFill>
          <a:blip r:embed="rId3"/>
          <a:stretch>
            <a:fillRect/>
          </a:stretch>
        </p:blipFill>
        <p:spPr>
          <a:xfrm>
            <a:off x="374619" y="5167790"/>
            <a:ext cx="6750258" cy="1103613"/>
          </a:xfrm>
          <a:prstGeom prst="rect">
            <a:avLst/>
          </a:prstGeom>
        </p:spPr>
      </p:pic>
      <p:graphicFrame>
        <p:nvGraphicFramePr>
          <p:cNvPr id="4" name="表格 3"/>
          <p:cNvGraphicFramePr>
            <a:graphicFrameLocks noGrp="1"/>
          </p:cNvGraphicFramePr>
          <p:nvPr>
            <p:extLst/>
          </p:nvPr>
        </p:nvGraphicFramePr>
        <p:xfrm>
          <a:off x="5891841" y="1075618"/>
          <a:ext cx="3197244" cy="1778382"/>
        </p:xfrm>
        <a:graphic>
          <a:graphicData uri="http://schemas.openxmlformats.org/drawingml/2006/table">
            <a:tbl>
              <a:tblPr firstRow="1" firstCol="1" bandRow="1">
                <a:tableStyleId>{5C22544A-7EE6-4342-B048-85BDC9FD1C3A}</a:tableStyleId>
              </a:tblPr>
              <a:tblGrid>
                <a:gridCol w="1065748">
                  <a:extLst>
                    <a:ext uri="{9D8B030D-6E8A-4147-A177-3AD203B41FA5}">
                      <a16:colId xmlns:a16="http://schemas.microsoft.com/office/drawing/2014/main" val="2930299807"/>
                    </a:ext>
                  </a:extLst>
                </a:gridCol>
                <a:gridCol w="1065748">
                  <a:extLst>
                    <a:ext uri="{9D8B030D-6E8A-4147-A177-3AD203B41FA5}">
                      <a16:colId xmlns:a16="http://schemas.microsoft.com/office/drawing/2014/main" val="900900450"/>
                    </a:ext>
                  </a:extLst>
                </a:gridCol>
                <a:gridCol w="1065748">
                  <a:extLst>
                    <a:ext uri="{9D8B030D-6E8A-4147-A177-3AD203B41FA5}">
                      <a16:colId xmlns:a16="http://schemas.microsoft.com/office/drawing/2014/main" val="2699016928"/>
                    </a:ext>
                  </a:extLst>
                </a:gridCol>
              </a:tblGrid>
              <a:tr h="296397">
                <a:tc>
                  <a:txBody>
                    <a:bodyPr/>
                    <a:lstStyle/>
                    <a:p>
                      <a:pPr indent="127000" algn="just">
                        <a:lnSpc>
                          <a:spcPct val="150000"/>
                        </a:lnSpc>
                      </a:pPr>
                      <a:r>
                        <a:rPr lang="en-US" sz="1050" kern="100">
                          <a:effectLst/>
                        </a:rPr>
                        <a:t>O</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dirty="0">
                          <a:effectLst/>
                        </a:rPr>
                        <a:t>X</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2637378"/>
                  </a:ext>
                </a:extLst>
              </a:tr>
              <a:tr h="296397">
                <a:tc>
                  <a:txBody>
                    <a:bodyPr/>
                    <a:lstStyle/>
                    <a:p>
                      <a:pPr indent="127000" algn="just">
                        <a:lnSpc>
                          <a:spcPct val="150000"/>
                        </a:lnSpc>
                      </a:pPr>
                      <a:r>
                        <a:rPr lang="en-US" sz="1050" kern="100">
                          <a:effectLst/>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dirty="0">
                          <a:effectLst/>
                        </a:rPr>
                        <a:t>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7684585"/>
                  </a:ext>
                </a:extLst>
              </a:tr>
              <a:tr h="296397">
                <a:tc>
                  <a:txBody>
                    <a:bodyPr/>
                    <a:lstStyle/>
                    <a:p>
                      <a:pPr indent="127000" algn="just">
                        <a:lnSpc>
                          <a:spcPct val="150000"/>
                        </a:lnSpc>
                      </a:pPr>
                      <a:r>
                        <a:rPr lang="en-US" sz="1050" kern="1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2945427"/>
                  </a:ext>
                </a:extLst>
              </a:tr>
              <a:tr h="296397">
                <a:tc>
                  <a:txBody>
                    <a:bodyPr/>
                    <a:lstStyle/>
                    <a:p>
                      <a:pPr indent="127000" algn="just">
                        <a:lnSpc>
                          <a:spcPct val="150000"/>
                        </a:lnSpc>
                      </a:pPr>
                      <a:r>
                        <a:rPr lang="en-US" sz="1050" kern="100" dirty="0">
                          <a:effectLst/>
                        </a:rPr>
                        <a:t>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508148"/>
                  </a:ext>
                </a:extLst>
              </a:tr>
              <a:tr h="296397">
                <a:tc>
                  <a:txBody>
                    <a:bodyPr/>
                    <a:lstStyle/>
                    <a:p>
                      <a:pPr indent="127000" algn="just">
                        <a:lnSpc>
                          <a:spcPct val="150000"/>
                        </a:lnSpc>
                      </a:pPr>
                      <a:r>
                        <a:rPr lang="en-US" sz="1050" kern="100">
                          <a:effectLst/>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20865040"/>
                  </a:ext>
                </a:extLst>
              </a:tr>
              <a:tr h="296397">
                <a:tc>
                  <a:txBody>
                    <a:bodyPr/>
                    <a:lstStyle/>
                    <a:p>
                      <a:pPr indent="127000" algn="just">
                        <a:lnSpc>
                          <a:spcPct val="150000"/>
                        </a:lnSpc>
                      </a:pPr>
                      <a:r>
                        <a:rPr lang="en-US" sz="105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a:effectLst/>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pPr>
                      <a:r>
                        <a:rPr lang="en-US" sz="1050" kern="100" dirty="0">
                          <a:effectLst/>
                        </a:rPr>
                        <a:t>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018922"/>
                  </a:ext>
                </a:extLst>
              </a:tr>
            </a:tbl>
          </a:graphicData>
        </a:graphic>
      </p:graphicFrame>
      <p:sp>
        <p:nvSpPr>
          <p:cNvPr id="7" name="标题 1">
            <a:extLst>
              <a:ext uri="{FF2B5EF4-FFF2-40B4-BE49-F238E27FC236}">
                <a16:creationId xmlns:a16="http://schemas.microsoft.com/office/drawing/2014/main" id="{FAE78082-06C7-4932-B9F0-EC5130B28D81}"/>
              </a:ext>
            </a:extLst>
          </p:cNvPr>
          <p:cNvSpPr>
            <a:spLocks noGrp="1"/>
          </p:cNvSpPr>
          <p:nvPr>
            <p:ph type="title"/>
          </p:nvPr>
        </p:nvSpPr>
        <p:spPr/>
        <p:txBody>
          <a:bodyPr/>
          <a:lstStyle/>
          <a:p>
            <a:r>
              <a:rPr lang="en-US" altLang="zh-CN" dirty="0" err="1"/>
              <a:t>Kmeans</a:t>
            </a:r>
            <a:endParaRPr lang="zh-CN" altLang="en-US" dirty="0"/>
          </a:p>
        </p:txBody>
      </p:sp>
    </p:spTree>
    <p:extLst>
      <p:ext uri="{BB962C8B-B14F-4D97-AF65-F5344CB8AC3E}">
        <p14:creationId xmlns:p14="http://schemas.microsoft.com/office/powerpoint/2010/main" val="2228681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591E-F856-4813-A303-79F33917D0D6}"/>
              </a:ext>
            </a:extLst>
          </p:cNvPr>
          <p:cNvSpPr>
            <a:spLocks noGrp="1"/>
          </p:cNvSpPr>
          <p:nvPr>
            <p:ph type="title"/>
          </p:nvPr>
        </p:nvSpPr>
        <p:spPr/>
        <p:txBody>
          <a:bodyPr/>
          <a:lstStyle/>
          <a:p>
            <a:r>
              <a:rPr lang="zh-CN" altLang="en-US" dirty="0"/>
              <a:t>分类算法</a:t>
            </a:r>
          </a:p>
        </p:txBody>
      </p:sp>
      <p:sp>
        <p:nvSpPr>
          <p:cNvPr id="7" name="矩形 6">
            <a:extLst>
              <a:ext uri="{FF2B5EF4-FFF2-40B4-BE49-F238E27FC236}">
                <a16:creationId xmlns:a16="http://schemas.microsoft.com/office/drawing/2014/main" id="{DE0744D5-BD3F-473E-B541-89E9633B889F}"/>
              </a:ext>
            </a:extLst>
          </p:cNvPr>
          <p:cNvSpPr/>
          <p:nvPr/>
        </p:nvSpPr>
        <p:spPr>
          <a:xfrm>
            <a:off x="0" y="1466324"/>
            <a:ext cx="438083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pple-system"/>
                <a:ea typeface="黑体"/>
                <a:cs typeface="+mn-cs"/>
              </a:rPr>
              <a:t>与聚类的区别</a:t>
            </a:r>
            <a:endParaRPr kumimoji="0" lang="en-US" altLang="zh-CN" sz="1800" b="1" i="0" u="none" strike="noStrike" kern="1200" cap="none" spc="0" normalizeH="0" baseline="0" noProof="0" dirty="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pple-system"/>
                <a:ea typeface="黑体"/>
                <a:cs typeface="+mn-cs"/>
              </a:rPr>
              <a:t>分类算法与聚类相同，用于划定对象的类别，但区别在于分类算法要求数据事先已经定义了类别。</a:t>
            </a:r>
            <a:endParaRPr kumimoji="0" lang="en-US" altLang="zh-CN" sz="1800" b="0" i="0" u="none" strike="noStrike" kern="1200" cap="none" spc="0" normalizeH="0" baseline="0" noProof="0" dirty="0">
              <a:ln>
                <a:noFill/>
              </a:ln>
              <a:solidFill>
                <a:prstClr val="black"/>
              </a:solidFill>
              <a:effectLst/>
              <a:uLnTx/>
              <a:uFillTx/>
              <a:latin typeface="-apple-system"/>
              <a:ea typeface="黑体"/>
              <a:cs typeface="+mn-cs"/>
            </a:endParaRPr>
          </a:p>
        </p:txBody>
      </p:sp>
      <p:sp>
        <p:nvSpPr>
          <p:cNvPr id="8" name="矩形 7">
            <a:extLst>
              <a:ext uri="{FF2B5EF4-FFF2-40B4-BE49-F238E27FC236}">
                <a16:creationId xmlns:a16="http://schemas.microsoft.com/office/drawing/2014/main" id="{85672F76-02BF-4A70-ADA0-4B52E6934986}"/>
              </a:ext>
            </a:extLst>
          </p:cNvPr>
          <p:cNvSpPr/>
          <p:nvPr/>
        </p:nvSpPr>
        <p:spPr>
          <a:xfrm>
            <a:off x="-22908" y="3595256"/>
            <a:ext cx="4594908"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黑体"/>
                <a:cs typeface="+mn-cs"/>
              </a:rPr>
              <a:t>算法思想</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在机器学习分类算法中，算法通过先验的数据集学习数据的划分边界，统计数据的概率分布等来对待定数据的类别进行判定。</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9" name="文本框 8">
            <a:extLst>
              <a:ext uri="{FF2B5EF4-FFF2-40B4-BE49-F238E27FC236}">
                <a16:creationId xmlns:a16="http://schemas.microsoft.com/office/drawing/2014/main" id="{9C551ED7-9A95-4103-9159-EA323D16EBB6}"/>
              </a:ext>
            </a:extLst>
          </p:cNvPr>
          <p:cNvSpPr txBox="1"/>
          <p:nvPr/>
        </p:nvSpPr>
        <p:spPr>
          <a:xfrm>
            <a:off x="6086807" y="5080179"/>
            <a:ext cx="14375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不同的分类算法</a:t>
            </a:r>
          </a:p>
        </p:txBody>
      </p:sp>
      <p:pic>
        <p:nvPicPr>
          <p:cNvPr id="10" name="图片 9">
            <a:extLst>
              <a:ext uri="{FF2B5EF4-FFF2-40B4-BE49-F238E27FC236}">
                <a16:creationId xmlns:a16="http://schemas.microsoft.com/office/drawing/2014/main" id="{B483B21A-B258-4FAC-8F52-13F7F174FD19}"/>
              </a:ext>
            </a:extLst>
          </p:cNvPr>
          <p:cNvPicPr>
            <a:picLocks noChangeAspect="1"/>
          </p:cNvPicPr>
          <p:nvPr/>
        </p:nvPicPr>
        <p:blipFill>
          <a:blip r:embed="rId2"/>
          <a:stretch>
            <a:fillRect/>
          </a:stretch>
        </p:blipFill>
        <p:spPr>
          <a:xfrm>
            <a:off x="5015041" y="1591551"/>
            <a:ext cx="1649829" cy="1490465"/>
          </a:xfrm>
          <a:prstGeom prst="rect">
            <a:avLst/>
          </a:prstGeom>
        </p:spPr>
      </p:pic>
      <p:pic>
        <p:nvPicPr>
          <p:cNvPr id="11" name="图片 10">
            <a:extLst>
              <a:ext uri="{FF2B5EF4-FFF2-40B4-BE49-F238E27FC236}">
                <a16:creationId xmlns:a16="http://schemas.microsoft.com/office/drawing/2014/main" id="{72F55AFC-ECCC-468A-9374-9F94196733E3}"/>
              </a:ext>
            </a:extLst>
          </p:cNvPr>
          <p:cNvPicPr>
            <a:picLocks noChangeAspect="1"/>
          </p:cNvPicPr>
          <p:nvPr/>
        </p:nvPicPr>
        <p:blipFill>
          <a:blip r:embed="rId3"/>
          <a:stretch>
            <a:fillRect/>
          </a:stretch>
        </p:blipFill>
        <p:spPr>
          <a:xfrm>
            <a:off x="5114163" y="3033679"/>
            <a:ext cx="3202253" cy="1885946"/>
          </a:xfrm>
          <a:prstGeom prst="rect">
            <a:avLst/>
          </a:prstGeom>
        </p:spPr>
      </p:pic>
      <p:pic>
        <p:nvPicPr>
          <p:cNvPr id="12" name="图片 11">
            <a:extLst>
              <a:ext uri="{FF2B5EF4-FFF2-40B4-BE49-F238E27FC236}">
                <a16:creationId xmlns:a16="http://schemas.microsoft.com/office/drawing/2014/main" id="{5094688F-7138-4D5C-BF40-5C28B72F4B54}"/>
              </a:ext>
            </a:extLst>
          </p:cNvPr>
          <p:cNvPicPr>
            <a:picLocks noChangeAspect="1"/>
          </p:cNvPicPr>
          <p:nvPr/>
        </p:nvPicPr>
        <p:blipFill>
          <a:blip r:embed="rId4"/>
          <a:stretch>
            <a:fillRect/>
          </a:stretch>
        </p:blipFill>
        <p:spPr>
          <a:xfrm>
            <a:off x="6538765" y="1677520"/>
            <a:ext cx="1777651" cy="1445182"/>
          </a:xfrm>
          <a:prstGeom prst="rect">
            <a:avLst/>
          </a:prstGeom>
        </p:spPr>
      </p:pic>
    </p:spTree>
    <p:extLst>
      <p:ext uri="{BB962C8B-B14F-4D97-AF65-F5344CB8AC3E}">
        <p14:creationId xmlns:p14="http://schemas.microsoft.com/office/powerpoint/2010/main" val="850696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2290B-B780-435A-A953-8DAA2E02CB66}"/>
              </a:ext>
            </a:extLst>
          </p:cNvPr>
          <p:cNvSpPr>
            <a:spLocks noGrp="1"/>
          </p:cNvSpPr>
          <p:nvPr>
            <p:ph type="title"/>
          </p:nvPr>
        </p:nvSpPr>
        <p:spPr/>
        <p:txBody>
          <a:bodyPr/>
          <a:lstStyle/>
          <a:p>
            <a:r>
              <a:rPr lang="en-US" altLang="zh-CN" dirty="0"/>
              <a:t>KNN</a:t>
            </a:r>
            <a:endParaRPr lang="zh-CN" altLang="en-US" dirty="0"/>
          </a:p>
        </p:txBody>
      </p:sp>
      <p:pic>
        <p:nvPicPr>
          <p:cNvPr id="4" name="图片 3">
            <a:extLst>
              <a:ext uri="{FF2B5EF4-FFF2-40B4-BE49-F238E27FC236}">
                <a16:creationId xmlns:a16="http://schemas.microsoft.com/office/drawing/2014/main" id="{6A1D7476-72F0-4DC0-98DF-89D28976D4FE}"/>
              </a:ext>
            </a:extLst>
          </p:cNvPr>
          <p:cNvPicPr>
            <a:picLocks noChangeAspect="1"/>
          </p:cNvPicPr>
          <p:nvPr/>
        </p:nvPicPr>
        <p:blipFill>
          <a:blip r:embed="rId2"/>
          <a:stretch>
            <a:fillRect/>
          </a:stretch>
        </p:blipFill>
        <p:spPr>
          <a:xfrm>
            <a:off x="4758258" y="1380441"/>
            <a:ext cx="4161905" cy="3361905"/>
          </a:xfrm>
          <a:prstGeom prst="rect">
            <a:avLst/>
          </a:prstGeom>
        </p:spPr>
      </p:pic>
      <p:sp>
        <p:nvSpPr>
          <p:cNvPr id="6" name="矩形 5">
            <a:extLst>
              <a:ext uri="{FF2B5EF4-FFF2-40B4-BE49-F238E27FC236}">
                <a16:creationId xmlns:a16="http://schemas.microsoft.com/office/drawing/2014/main" id="{7B004351-1E98-4BFF-BF7B-C73C8445225F}"/>
              </a:ext>
            </a:extLst>
          </p:cNvPr>
          <p:cNvSpPr/>
          <p:nvPr/>
        </p:nvSpPr>
        <p:spPr>
          <a:xfrm>
            <a:off x="54768" y="1660822"/>
            <a:ext cx="4618831"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KNN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K</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邻近），顾名思义是指从所有的训练样本中找出和未知最近的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K</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个样本，将</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K</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个样本中出现最多的类别就是赋给未知样本。</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举个例子，</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KNN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的基本思想打个通俗的比方就是“如果你要了解一个人，可以从他最亲近的几个朋友去推测他是什么样的人”。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7" name="矩形 6">
            <a:extLst>
              <a:ext uri="{FF2B5EF4-FFF2-40B4-BE49-F238E27FC236}">
                <a16:creationId xmlns:a16="http://schemas.microsoft.com/office/drawing/2014/main" id="{2332EE21-03A7-4740-8543-498AA2A1A413}"/>
              </a:ext>
            </a:extLst>
          </p:cNvPr>
          <p:cNvSpPr/>
          <p:nvPr/>
        </p:nvSpPr>
        <p:spPr>
          <a:xfrm>
            <a:off x="54769" y="4327145"/>
            <a:ext cx="4572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KNN</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流程</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得到一个样本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在数据集中找到与样本最邻近的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K</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个数据</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将样本划分到</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K</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个数据中最多的那一类</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p:txBody>
      </p:sp>
      <p:sp>
        <p:nvSpPr>
          <p:cNvPr id="8" name="文本框 7">
            <a:extLst>
              <a:ext uri="{FF2B5EF4-FFF2-40B4-BE49-F238E27FC236}">
                <a16:creationId xmlns:a16="http://schemas.microsoft.com/office/drawing/2014/main" id="{CA1BAEF6-A110-4157-BB38-A3817F95A4B3}"/>
              </a:ext>
            </a:extLst>
          </p:cNvPr>
          <p:cNvSpPr txBox="1"/>
          <p:nvPr/>
        </p:nvSpPr>
        <p:spPr>
          <a:xfrm>
            <a:off x="6257785" y="4557414"/>
            <a:ext cx="99360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a:ea typeface="黑体"/>
                <a:cs typeface="+mn-cs"/>
              </a:rPr>
              <a:t>KNN</a:t>
            </a: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判别</a:t>
            </a:r>
          </a:p>
        </p:txBody>
      </p:sp>
    </p:spTree>
    <p:extLst>
      <p:ext uri="{BB962C8B-B14F-4D97-AF65-F5344CB8AC3E}">
        <p14:creationId xmlns:p14="http://schemas.microsoft.com/office/powerpoint/2010/main" val="30888449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7F4CFD-1322-46E1-A977-204A307D9A49}"/>
              </a:ext>
            </a:extLst>
          </p:cNvPr>
          <p:cNvSpPr txBox="1"/>
          <p:nvPr/>
        </p:nvSpPr>
        <p:spPr>
          <a:xfrm>
            <a:off x="323528" y="1700808"/>
            <a:ext cx="4104456"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一个简化的例子如右图，我们有一组人员的数据，其中有酗酒程度和受教育程度两个特征，每条数据都有是否犯罪的标签。那么如何应用</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KNN</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判断</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6</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号是否存在犯罪经历呢？</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假设</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KNN</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的</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k</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设置为</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在以酗酒程度为横轴，教育程度为纵轴的二维空间中，搜索与</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6</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号距离最近的</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条数据；</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得到</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个分别是</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号、</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4</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号、</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5</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号；由统计</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条最近的数据中有犯罪经历的更多，因此推断</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6</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号存在犯罪经历。</a:t>
            </a:r>
          </a:p>
        </p:txBody>
      </p:sp>
      <p:pic>
        <p:nvPicPr>
          <p:cNvPr id="7" name="图片 6">
            <a:extLst>
              <a:ext uri="{FF2B5EF4-FFF2-40B4-BE49-F238E27FC236}">
                <a16:creationId xmlns:a16="http://schemas.microsoft.com/office/drawing/2014/main" id="{8537EC2D-41AB-4270-957B-187B8A7C0E3B}"/>
              </a:ext>
            </a:extLst>
          </p:cNvPr>
          <p:cNvPicPr>
            <a:picLocks noChangeAspect="1"/>
          </p:cNvPicPr>
          <p:nvPr/>
        </p:nvPicPr>
        <p:blipFill>
          <a:blip r:embed="rId2"/>
          <a:stretch>
            <a:fillRect/>
          </a:stretch>
        </p:blipFill>
        <p:spPr>
          <a:xfrm>
            <a:off x="5004048" y="2060848"/>
            <a:ext cx="3447619" cy="1457143"/>
          </a:xfrm>
          <a:prstGeom prst="rect">
            <a:avLst/>
          </a:prstGeom>
        </p:spPr>
      </p:pic>
      <p:sp>
        <p:nvSpPr>
          <p:cNvPr id="8" name="文本框 7">
            <a:extLst>
              <a:ext uri="{FF2B5EF4-FFF2-40B4-BE49-F238E27FC236}">
                <a16:creationId xmlns:a16="http://schemas.microsoft.com/office/drawing/2014/main" id="{FAB5B0E0-92D9-4FB4-8F86-D23CFA6D5BC9}"/>
              </a:ext>
            </a:extLst>
          </p:cNvPr>
          <p:cNvSpPr txBox="1"/>
          <p:nvPr/>
        </p:nvSpPr>
        <p:spPr>
          <a:xfrm>
            <a:off x="6228184" y="3645024"/>
            <a:ext cx="151216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特征数据及标签</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Tree>
    <p:extLst>
      <p:ext uri="{BB962C8B-B14F-4D97-AF65-F5344CB8AC3E}">
        <p14:creationId xmlns:p14="http://schemas.microsoft.com/office/powerpoint/2010/main" val="34977472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F456C-C8D1-4676-810A-D0498DD4D70B}"/>
              </a:ext>
            </a:extLst>
          </p:cNvPr>
          <p:cNvSpPr>
            <a:spLocks noGrp="1"/>
          </p:cNvSpPr>
          <p:nvPr>
            <p:ph type="title"/>
          </p:nvPr>
        </p:nvSpPr>
        <p:spPr/>
        <p:txBody>
          <a:bodyPr/>
          <a:lstStyle/>
          <a:p>
            <a:r>
              <a:rPr lang="zh-CN" altLang="en-US" dirty="0"/>
              <a:t>预测算法</a:t>
            </a:r>
          </a:p>
        </p:txBody>
      </p:sp>
      <p:sp>
        <p:nvSpPr>
          <p:cNvPr id="5" name="矩形 4">
            <a:extLst>
              <a:ext uri="{FF2B5EF4-FFF2-40B4-BE49-F238E27FC236}">
                <a16:creationId xmlns:a16="http://schemas.microsoft.com/office/drawing/2014/main" id="{093FB1F7-673B-4182-9733-6B09A68E35C7}"/>
              </a:ext>
            </a:extLst>
          </p:cNvPr>
          <p:cNvSpPr/>
          <p:nvPr/>
        </p:nvSpPr>
        <p:spPr>
          <a:xfrm>
            <a:off x="0" y="1466324"/>
            <a:ext cx="438083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pple-system"/>
                <a:ea typeface="黑体"/>
                <a:cs typeface="+mn-cs"/>
              </a:rPr>
              <a:t>什么是预测算法</a:t>
            </a:r>
            <a:endParaRPr kumimoji="0" lang="en-US" altLang="zh-CN" sz="1800" b="1" i="0" u="none" strike="noStrike" kern="1200" cap="none" spc="0" normalizeH="0" baseline="0" noProof="0" dirty="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pple-system"/>
                <a:ea typeface="黑体"/>
                <a:cs typeface="+mn-cs"/>
              </a:rPr>
              <a:t>预测算法是指根据现有的数据信息，对暂时不知道的信息提供一种相对可靠的预测。</a:t>
            </a:r>
            <a:endParaRPr kumimoji="0" lang="en-US" altLang="zh-CN" sz="1800" b="0" i="0" u="none" strike="noStrike" kern="1200" cap="none" spc="0" normalizeH="0" baseline="0" noProof="0" dirty="0">
              <a:ln>
                <a:noFill/>
              </a:ln>
              <a:solidFill>
                <a:prstClr val="black"/>
              </a:solidFill>
              <a:effectLst/>
              <a:uLnTx/>
              <a:uFillTx/>
              <a:latin typeface="-apple-system"/>
              <a:ea typeface="黑体"/>
              <a:cs typeface="+mn-cs"/>
            </a:endParaRPr>
          </a:p>
        </p:txBody>
      </p:sp>
      <p:sp>
        <p:nvSpPr>
          <p:cNvPr id="6" name="矩形 5">
            <a:extLst>
              <a:ext uri="{FF2B5EF4-FFF2-40B4-BE49-F238E27FC236}">
                <a16:creationId xmlns:a16="http://schemas.microsoft.com/office/drawing/2014/main" id="{1BD43864-1DE9-497A-A738-AFE94D4C7ED1}"/>
              </a:ext>
            </a:extLst>
          </p:cNvPr>
          <p:cNvSpPr/>
          <p:nvPr/>
        </p:nvSpPr>
        <p:spPr>
          <a:xfrm>
            <a:off x="-11737" y="3596823"/>
            <a:ext cx="459490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黑体"/>
                <a:cs typeface="+mn-cs"/>
              </a:rPr>
              <a:t>算法思想</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在机器学习预测算法中，算法通过已有的数据集学习数据的组织逻辑，从而对位置上的的数据进行预测。</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7" name="文本框 6">
            <a:extLst>
              <a:ext uri="{FF2B5EF4-FFF2-40B4-BE49-F238E27FC236}">
                <a16:creationId xmlns:a16="http://schemas.microsoft.com/office/drawing/2014/main" id="{736A607E-4CC8-4109-8564-5DE32B5AA506}"/>
              </a:ext>
            </a:extLst>
          </p:cNvPr>
          <p:cNvSpPr txBox="1"/>
          <p:nvPr/>
        </p:nvSpPr>
        <p:spPr>
          <a:xfrm>
            <a:off x="6300192" y="4849415"/>
            <a:ext cx="9361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预测算法</a:t>
            </a:r>
          </a:p>
        </p:txBody>
      </p:sp>
      <p:pic>
        <p:nvPicPr>
          <p:cNvPr id="8" name="图片 7">
            <a:extLst>
              <a:ext uri="{FF2B5EF4-FFF2-40B4-BE49-F238E27FC236}">
                <a16:creationId xmlns:a16="http://schemas.microsoft.com/office/drawing/2014/main" id="{3C25E615-FA1D-41BE-8F63-3182082577CA}"/>
              </a:ext>
            </a:extLst>
          </p:cNvPr>
          <p:cNvPicPr>
            <a:picLocks noChangeAspect="1"/>
          </p:cNvPicPr>
          <p:nvPr/>
        </p:nvPicPr>
        <p:blipFill>
          <a:blip r:embed="rId2"/>
          <a:stretch>
            <a:fillRect/>
          </a:stretch>
        </p:blipFill>
        <p:spPr>
          <a:xfrm>
            <a:off x="4572000" y="1406676"/>
            <a:ext cx="4413440" cy="3390476"/>
          </a:xfrm>
          <a:prstGeom prst="rect">
            <a:avLst/>
          </a:prstGeom>
        </p:spPr>
      </p:pic>
    </p:spTree>
    <p:extLst>
      <p:ext uri="{BB962C8B-B14F-4D97-AF65-F5344CB8AC3E}">
        <p14:creationId xmlns:p14="http://schemas.microsoft.com/office/powerpoint/2010/main" val="4705510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18EFE-3F4A-46CC-817A-9F61BD716339}"/>
              </a:ext>
            </a:extLst>
          </p:cNvPr>
          <p:cNvSpPr>
            <a:spLocks noGrp="1"/>
          </p:cNvSpPr>
          <p:nvPr>
            <p:ph type="title"/>
          </p:nvPr>
        </p:nvSpPr>
        <p:spPr/>
        <p:txBody>
          <a:bodyPr/>
          <a:lstStyle/>
          <a:p>
            <a:r>
              <a:rPr lang="zh-CN" altLang="en-US" dirty="0"/>
              <a:t>线性回归</a:t>
            </a:r>
          </a:p>
        </p:txBody>
      </p:sp>
      <p:pic>
        <p:nvPicPr>
          <p:cNvPr id="4" name="图片 3">
            <a:extLst>
              <a:ext uri="{FF2B5EF4-FFF2-40B4-BE49-F238E27FC236}">
                <a16:creationId xmlns:a16="http://schemas.microsoft.com/office/drawing/2014/main" id="{71809567-7844-4D4E-9186-E1A9BFE5FC4A}"/>
              </a:ext>
            </a:extLst>
          </p:cNvPr>
          <p:cNvPicPr>
            <a:picLocks noChangeAspect="1"/>
          </p:cNvPicPr>
          <p:nvPr/>
        </p:nvPicPr>
        <p:blipFill>
          <a:blip r:embed="rId2"/>
          <a:stretch>
            <a:fillRect/>
          </a:stretch>
        </p:blipFill>
        <p:spPr>
          <a:xfrm>
            <a:off x="4438743" y="2257183"/>
            <a:ext cx="4691016" cy="2250302"/>
          </a:xfrm>
          <a:prstGeom prst="rect">
            <a:avLst/>
          </a:prstGeom>
        </p:spPr>
      </p:pic>
      <p:sp>
        <p:nvSpPr>
          <p:cNvPr id="6" name="矩形 5">
            <a:extLst>
              <a:ext uri="{FF2B5EF4-FFF2-40B4-BE49-F238E27FC236}">
                <a16:creationId xmlns:a16="http://schemas.microsoft.com/office/drawing/2014/main" id="{B2DC0CB9-2D68-4444-BE21-E565D744B4E5}"/>
              </a:ext>
            </a:extLst>
          </p:cNvPr>
          <p:cNvSpPr/>
          <p:nvPr/>
        </p:nvSpPr>
        <p:spPr>
          <a:xfrm>
            <a:off x="54768" y="1660822"/>
            <a:ext cx="4618831"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线性回归，就是能够用一个连续的线段较为精确地描述数据之间的关系。这样当出现新的数据的时候，就能够预测出一个简单的值。线性回归中最常见的就是房价的问题。如右图所示。</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p:txBody>
      </p:sp>
      <p:sp>
        <p:nvSpPr>
          <p:cNvPr id="7" name="文本框 6">
            <a:extLst>
              <a:ext uri="{FF2B5EF4-FFF2-40B4-BE49-F238E27FC236}">
                <a16:creationId xmlns:a16="http://schemas.microsoft.com/office/drawing/2014/main" id="{ABB9EC0A-7E61-4920-9500-7077162EBACA}"/>
              </a:ext>
            </a:extLst>
          </p:cNvPr>
          <p:cNvSpPr txBox="1"/>
          <p:nvPr/>
        </p:nvSpPr>
        <p:spPr>
          <a:xfrm>
            <a:off x="5652120" y="4473980"/>
            <a:ext cx="169331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线性回归预测房价</a:t>
            </a:r>
          </a:p>
        </p:txBody>
      </p:sp>
      <p:sp>
        <p:nvSpPr>
          <p:cNvPr id="8" name="矩形 7">
            <a:extLst>
              <a:ext uri="{FF2B5EF4-FFF2-40B4-BE49-F238E27FC236}">
                <a16:creationId xmlns:a16="http://schemas.microsoft.com/office/drawing/2014/main" id="{C2C6A0EF-2EB0-4487-9399-70D276074E1C}"/>
              </a:ext>
            </a:extLst>
          </p:cNvPr>
          <p:cNvSpPr/>
          <p:nvPr/>
        </p:nvSpPr>
        <p:spPr>
          <a:xfrm>
            <a:off x="90559" y="3585366"/>
            <a:ext cx="4572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线性回归学习流程</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随机生成回归参数，计算预测结果；</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7030A0"/>
                </a:solidFill>
                <a:effectLst/>
                <a:uLnTx/>
                <a:uFillTx/>
                <a:latin typeface="Times New Roman" panose="02020603050405020304" pitchFamily="18" charset="0"/>
                <a:ea typeface="黑体"/>
                <a:cs typeface="Times New Roman" panose="02020603050405020304" pitchFamily="18" charset="0"/>
              </a:rPr>
              <a:t>重复</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计算预测结果与真实值的误差；</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根据误差，向着误差减小的方向调整回归参数</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7030A0"/>
                </a:solidFill>
                <a:effectLst/>
                <a:uLnTx/>
                <a:uFillTx/>
                <a:latin typeface="Times New Roman" panose="02020603050405020304" pitchFamily="18" charset="0"/>
                <a:ea typeface="黑体"/>
                <a:cs typeface="Times New Roman" panose="02020603050405020304" pitchFamily="18" charset="0"/>
              </a:rPr>
              <a:t>直到</a:t>
            </a:r>
            <a:endParaRPr kumimoji="0" lang="en-US" altLang="zh-CN" sz="1800" b="0" i="0" u="none" strike="noStrike" kern="1200" cap="none" spc="0" normalizeH="0" baseline="0" noProof="0" dirty="0">
              <a:ln>
                <a:noFill/>
              </a:ln>
              <a:solidFill>
                <a:srgbClr val="7030A0"/>
              </a:solidFill>
              <a:effectLst/>
              <a:uLnTx/>
              <a:uFillTx/>
              <a:latin typeface="Times New Roman" panose="02020603050405020304" pitchFamily="18" charset="0"/>
              <a:ea typeface="黑体"/>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4.</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误差值小于一定阈值或到达迭代次数</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p:txBody>
      </p:sp>
    </p:spTree>
    <p:extLst>
      <p:ext uri="{BB962C8B-B14F-4D97-AF65-F5344CB8AC3E}">
        <p14:creationId xmlns:p14="http://schemas.microsoft.com/office/powerpoint/2010/main" val="42945510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FC943-1666-4A95-A80A-B7B46FF76BDB}"/>
              </a:ext>
            </a:extLst>
          </p:cNvPr>
          <p:cNvSpPr>
            <a:spLocks noGrp="1"/>
          </p:cNvSpPr>
          <p:nvPr>
            <p:ph type="title"/>
          </p:nvPr>
        </p:nvSpPr>
        <p:spPr/>
        <p:txBody>
          <a:bodyPr/>
          <a:lstStyle/>
          <a:p>
            <a:r>
              <a:rPr lang="zh-CN" altLang="en-US" dirty="0"/>
              <a:t>线性回归</a:t>
            </a:r>
          </a:p>
        </p:txBody>
      </p:sp>
      <p:sp>
        <p:nvSpPr>
          <p:cNvPr id="4" name="文本框 3">
            <a:extLst>
              <a:ext uri="{FF2B5EF4-FFF2-40B4-BE49-F238E27FC236}">
                <a16:creationId xmlns:a16="http://schemas.microsoft.com/office/drawing/2014/main" id="{638AA76F-EDE4-4B29-8300-FF1936B6DD42}"/>
              </a:ext>
            </a:extLst>
          </p:cNvPr>
          <p:cNvSpPr txBox="1"/>
          <p:nvPr/>
        </p:nvSpPr>
        <p:spPr>
          <a:xfrm>
            <a:off x="467544" y="1772816"/>
            <a:ext cx="813671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通过以往数据预测将来数据能够帮助公安系统做出更加有效率的决策。</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如：某城市每年都有庆祝除夕的集会活动，则通过线性回归算法预测当年的人流情况，能够为公共安全与警务派遣提供帮助。</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具体流程：</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生成回归参数，拟合往年的人流数据；</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根据当前参数生成的曲线与往年真实值的误差，对参数进行修正；</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当误差满足要求时则视当前曲线拟合成功；</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4.</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使用回归函数预测该年的活动的预计人流。</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得到预测人流量即可对集会活动的公共安全作出合适的警务派遣。</a:t>
            </a:r>
          </a:p>
        </p:txBody>
      </p:sp>
    </p:spTree>
    <p:extLst>
      <p:ext uri="{BB962C8B-B14F-4D97-AF65-F5344CB8AC3E}">
        <p14:creationId xmlns:p14="http://schemas.microsoft.com/office/powerpoint/2010/main" val="25522766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大数据时代</a:t>
            </a:r>
          </a:p>
        </p:txBody>
      </p:sp>
      <p:sp>
        <p:nvSpPr>
          <p:cNvPr id="3" name="文本占位符 2"/>
          <p:cNvSpPr>
            <a:spLocks noGrp="1"/>
          </p:cNvSpPr>
          <p:nvPr>
            <p:ph type="body" idx="1"/>
          </p:nvPr>
        </p:nvSpPr>
        <p:spPr>
          <a:xfrm>
            <a:off x="3805980" y="1556792"/>
            <a:ext cx="5220072" cy="4032448"/>
          </a:xfrm>
        </p:spPr>
        <p:txBody>
          <a:bodyPr/>
          <a:lstStyle/>
          <a:p>
            <a:r>
              <a:rPr lang="zh-CN" altLang="en-US" dirty="0"/>
              <a:t>数据无处不在，无时不在</a:t>
            </a:r>
            <a:endParaRPr lang="en-US" altLang="zh-CN" dirty="0"/>
          </a:p>
          <a:p>
            <a:pPr lvl="1">
              <a:lnSpc>
                <a:spcPts val="2400"/>
              </a:lnSpc>
              <a:buFont typeface="Wingdings" pitchFamily="2" charset="2"/>
              <a:buChar char="Ø"/>
            </a:pPr>
            <a:r>
              <a:rPr lang="zh-CN" altLang="en-US" dirty="0"/>
              <a:t>企业的购货、销售、库存等结构化数据，移动通信记录、微信和微博等社交媒体中的文本数据、智能手机中内置的</a:t>
            </a:r>
            <a:r>
              <a:rPr lang="en-US" altLang="zh-CN" dirty="0"/>
              <a:t>GPS</a:t>
            </a:r>
            <a:r>
              <a:rPr lang="zh-CN" altLang="en-US" dirty="0"/>
              <a:t>位置信息、图片、视频</a:t>
            </a:r>
            <a:endParaRPr lang="en-US" altLang="zh-CN" dirty="0"/>
          </a:p>
          <a:p>
            <a:r>
              <a:rPr lang="zh-CN" altLang="en-US" dirty="0"/>
              <a:t>“互联网</a:t>
            </a:r>
            <a:r>
              <a:rPr lang="en-US" altLang="zh-CN" dirty="0"/>
              <a:t>+</a:t>
            </a:r>
            <a:r>
              <a:rPr lang="zh-CN" altLang="en-US" dirty="0"/>
              <a:t>”促进数据服务需求</a:t>
            </a:r>
            <a:endParaRPr lang="en-US" altLang="zh-CN" dirty="0"/>
          </a:p>
          <a:p>
            <a:pPr lvl="1">
              <a:lnSpc>
                <a:spcPts val="2400"/>
              </a:lnSpc>
              <a:buFont typeface="Wingdings" pitchFamily="2" charset="2"/>
              <a:buChar char="Ø"/>
            </a:pPr>
            <a:r>
              <a:rPr lang="zh-CN" altLang="en-US" dirty="0"/>
              <a:t>“互联网</a:t>
            </a:r>
            <a:r>
              <a:rPr lang="en-US" altLang="zh-CN" dirty="0"/>
              <a:t>+”</a:t>
            </a:r>
            <a:r>
              <a:rPr lang="zh-CN" altLang="en-US" dirty="0"/>
              <a:t>已经深入渗透并影响和改造了了若干行业：互联网金融、电子商务、智慧城市，智能家居</a:t>
            </a:r>
            <a:r>
              <a:rPr lang="en-US" altLang="zh-CN" dirty="0"/>
              <a:t>……</a:t>
            </a:r>
            <a:r>
              <a:rPr lang="zh-CN" altLang="en-US" dirty="0"/>
              <a:t>互联网提升了传统行业经营水平，也会颠覆经营模式</a:t>
            </a:r>
            <a:endParaRPr lang="en-US" altLang="zh-CN" sz="2000" dirty="0"/>
          </a:p>
          <a:p>
            <a:pPr marL="358775" lvl="1">
              <a:lnSpc>
                <a:spcPct val="150000"/>
              </a:lnSpc>
              <a:buFont typeface="Wingdings" pitchFamily="2" charset="2"/>
              <a:buChar char="p"/>
            </a:pPr>
            <a:r>
              <a:rPr lang="zh-CN" altLang="en-US" sz="2000" dirty="0"/>
              <a:t>互联网是外在表现，数据利用是内在核心</a:t>
            </a:r>
            <a:endParaRPr lang="en-US" altLang="zh-CN" dirty="0"/>
          </a:p>
        </p:txBody>
      </p:sp>
      <p:pic>
        <p:nvPicPr>
          <p:cNvPr id="5" name="图片 4"/>
          <p:cNvPicPr>
            <a:picLocks noChangeAspect="1"/>
          </p:cNvPicPr>
          <p:nvPr/>
        </p:nvPicPr>
        <p:blipFill>
          <a:blip r:embed="rId2"/>
          <a:stretch>
            <a:fillRect/>
          </a:stretch>
        </p:blipFill>
        <p:spPr>
          <a:xfrm>
            <a:off x="222117" y="4098224"/>
            <a:ext cx="3549256" cy="2523915"/>
          </a:xfrm>
          <a:prstGeom prst="rect">
            <a:avLst/>
          </a:prstGeom>
        </p:spPr>
      </p:pic>
      <p:pic>
        <p:nvPicPr>
          <p:cNvPr id="6" name="图片 5"/>
          <p:cNvPicPr>
            <a:picLocks noChangeAspect="1"/>
          </p:cNvPicPr>
          <p:nvPr/>
        </p:nvPicPr>
        <p:blipFill>
          <a:blip r:embed="rId3"/>
          <a:stretch>
            <a:fillRect/>
          </a:stretch>
        </p:blipFill>
        <p:spPr>
          <a:xfrm>
            <a:off x="0" y="980728"/>
            <a:ext cx="3800776" cy="3096344"/>
          </a:xfrm>
          <a:prstGeom prst="rect">
            <a:avLst/>
          </a:prstGeom>
        </p:spPr>
      </p:pic>
    </p:spTree>
    <p:extLst>
      <p:ext uri="{BB962C8B-B14F-4D97-AF65-F5344CB8AC3E}">
        <p14:creationId xmlns:p14="http://schemas.microsoft.com/office/powerpoint/2010/main" val="446115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E890A-CC9B-410B-8F14-19B3357B8721}"/>
              </a:ext>
            </a:extLst>
          </p:cNvPr>
          <p:cNvSpPr>
            <a:spLocks noGrp="1"/>
          </p:cNvSpPr>
          <p:nvPr>
            <p:ph type="title"/>
          </p:nvPr>
        </p:nvSpPr>
        <p:spPr/>
        <p:txBody>
          <a:bodyPr/>
          <a:lstStyle/>
          <a:p>
            <a:r>
              <a:rPr lang="zh-CN" altLang="en-US" dirty="0"/>
              <a:t>异常值检测</a:t>
            </a:r>
          </a:p>
        </p:txBody>
      </p:sp>
      <p:pic>
        <p:nvPicPr>
          <p:cNvPr id="4" name="图片 3">
            <a:extLst>
              <a:ext uri="{FF2B5EF4-FFF2-40B4-BE49-F238E27FC236}">
                <a16:creationId xmlns:a16="http://schemas.microsoft.com/office/drawing/2014/main" id="{35CA6EB8-2AFC-4543-88A2-9580EBE2FB1C}"/>
              </a:ext>
            </a:extLst>
          </p:cNvPr>
          <p:cNvPicPr>
            <a:picLocks noChangeAspect="1"/>
          </p:cNvPicPr>
          <p:nvPr/>
        </p:nvPicPr>
        <p:blipFill>
          <a:blip r:embed="rId2"/>
          <a:stretch>
            <a:fillRect/>
          </a:stretch>
        </p:blipFill>
        <p:spPr>
          <a:xfrm>
            <a:off x="4415966" y="1526190"/>
            <a:ext cx="4564056" cy="3531138"/>
          </a:xfrm>
          <a:prstGeom prst="rect">
            <a:avLst/>
          </a:prstGeom>
        </p:spPr>
      </p:pic>
      <p:sp>
        <p:nvSpPr>
          <p:cNvPr id="5" name="矩形 4">
            <a:extLst>
              <a:ext uri="{FF2B5EF4-FFF2-40B4-BE49-F238E27FC236}">
                <a16:creationId xmlns:a16="http://schemas.microsoft.com/office/drawing/2014/main" id="{7DE8F9E4-4750-4DA5-88CF-14A80953B964}"/>
              </a:ext>
            </a:extLst>
          </p:cNvPr>
          <p:cNvSpPr/>
          <p:nvPr/>
        </p:nvSpPr>
        <p:spPr>
          <a:xfrm>
            <a:off x="-43738" y="4038467"/>
            <a:ext cx="438083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pple-system"/>
                <a:ea typeface="黑体"/>
                <a:cs typeface="+mn-cs"/>
              </a:rPr>
              <a:t>算法核心</a:t>
            </a:r>
            <a:endParaRPr kumimoji="0" lang="en-US" altLang="zh-CN" sz="1800" b="1" i="0" u="none" strike="noStrike" kern="1200" cap="none" spc="0" normalizeH="0" baseline="0" noProof="0" dirty="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pple-system"/>
                <a:ea typeface="黑体"/>
                <a:cs typeface="+mn-cs"/>
              </a:rPr>
              <a:t>当前异常值检测算法主要有基于统计量分析、距离、密度离群点检测等，适用于不同的场景应用。</a:t>
            </a:r>
            <a:endParaRPr kumimoji="0" lang="en-US" altLang="zh-CN" sz="1800" b="0" i="0" u="none" strike="noStrike" kern="1200" cap="none" spc="0" normalizeH="0" baseline="0" noProof="0" dirty="0">
              <a:ln>
                <a:noFill/>
              </a:ln>
              <a:solidFill>
                <a:prstClr val="black"/>
              </a:solidFill>
              <a:effectLst/>
              <a:uLnTx/>
              <a:uFillTx/>
              <a:latin typeface="-apple-system"/>
              <a:ea typeface="黑体"/>
              <a:cs typeface="+mn-cs"/>
            </a:endParaRPr>
          </a:p>
        </p:txBody>
      </p:sp>
      <p:sp>
        <p:nvSpPr>
          <p:cNvPr id="6" name="矩形 5">
            <a:extLst>
              <a:ext uri="{FF2B5EF4-FFF2-40B4-BE49-F238E27FC236}">
                <a16:creationId xmlns:a16="http://schemas.microsoft.com/office/drawing/2014/main" id="{89039F82-AA5B-4656-81AB-764CBF9E01CC}"/>
              </a:ext>
            </a:extLst>
          </p:cNvPr>
          <p:cNvSpPr/>
          <p:nvPr/>
        </p:nvSpPr>
        <p:spPr>
          <a:xfrm>
            <a:off x="-43738" y="1503364"/>
            <a:ext cx="459490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黑体"/>
                <a:cs typeface="+mn-cs"/>
              </a:rPr>
              <a:t>异常值分析的意义</a:t>
            </a:r>
            <a:endParaRPr kumimoji="0" lang="en-US" altLang="zh-CN" sz="18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异常值分析是检验数据是否有录入错误以及含有不合常理的数据的过程。不加剔除地把异常值包括进数据的计算分析过程中，对结果会产生不良影响，重视异常值的出现，分析其产生的原因，常常成为发现问题进而改进决策的契机。</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7" name="文本框 6">
            <a:extLst>
              <a:ext uri="{FF2B5EF4-FFF2-40B4-BE49-F238E27FC236}">
                <a16:creationId xmlns:a16="http://schemas.microsoft.com/office/drawing/2014/main" id="{B77993BD-374F-4934-AEF4-F8323FB7FCF1}"/>
              </a:ext>
            </a:extLst>
          </p:cNvPr>
          <p:cNvSpPr txBox="1"/>
          <p:nvPr/>
        </p:nvSpPr>
        <p:spPr>
          <a:xfrm>
            <a:off x="6294142" y="5057328"/>
            <a:ext cx="77663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异常点</a:t>
            </a:r>
          </a:p>
        </p:txBody>
      </p:sp>
    </p:spTree>
    <p:extLst>
      <p:ext uri="{BB962C8B-B14F-4D97-AF65-F5344CB8AC3E}">
        <p14:creationId xmlns:p14="http://schemas.microsoft.com/office/powerpoint/2010/main" val="37175320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4F3DF-2391-4218-88FD-193CE2FCD802}"/>
              </a:ext>
            </a:extLst>
          </p:cNvPr>
          <p:cNvSpPr>
            <a:spLocks noGrp="1"/>
          </p:cNvSpPr>
          <p:nvPr>
            <p:ph type="title"/>
          </p:nvPr>
        </p:nvSpPr>
        <p:spPr/>
        <p:txBody>
          <a:bodyPr/>
          <a:lstStyle/>
          <a:p>
            <a:r>
              <a:rPr lang="en-US" altLang="zh-CN" dirty="0"/>
              <a:t>Z-SCORE</a:t>
            </a:r>
            <a:endParaRPr lang="zh-CN" altLang="en-US" dirty="0"/>
          </a:p>
        </p:txBody>
      </p:sp>
      <p:sp>
        <p:nvSpPr>
          <p:cNvPr id="5" name="矩形 4">
            <a:extLst>
              <a:ext uri="{FF2B5EF4-FFF2-40B4-BE49-F238E27FC236}">
                <a16:creationId xmlns:a16="http://schemas.microsoft.com/office/drawing/2014/main" id="{2209C7E6-379A-4D70-8CC5-EBC9FFF7D077}"/>
              </a:ext>
            </a:extLst>
          </p:cNvPr>
          <p:cNvSpPr/>
          <p:nvPr/>
        </p:nvSpPr>
        <p:spPr>
          <a:xfrm>
            <a:off x="54768" y="1660822"/>
            <a:ext cx="4618831" cy="175432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算法描述</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Z-SCORE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rPr>
              <a:t>是一维或低维特征空间中的参数异常检测方法。该技术假定数据是高斯分布，异常值是分布尾部的数据点，因此远离数据的平均值。</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Times New Roman" panose="02020603050405020304" pitchFamily="18" charset="0"/>
            </a:endParaRPr>
          </a:p>
        </p:txBody>
      </p:sp>
      <p:sp>
        <p:nvSpPr>
          <p:cNvPr id="6" name="文本框 5">
            <a:extLst>
              <a:ext uri="{FF2B5EF4-FFF2-40B4-BE49-F238E27FC236}">
                <a16:creationId xmlns:a16="http://schemas.microsoft.com/office/drawing/2014/main" id="{09216B0B-B406-4F69-AEDC-7AE4631AB579}"/>
              </a:ext>
            </a:extLst>
          </p:cNvPr>
          <p:cNvSpPr txBox="1"/>
          <p:nvPr/>
        </p:nvSpPr>
        <p:spPr>
          <a:xfrm>
            <a:off x="5868144" y="4129335"/>
            <a:ext cx="1119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正态分布</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6FA25EF-E3BA-416C-8272-850CBB9D9884}"/>
                  </a:ext>
                </a:extLst>
              </p:cNvPr>
              <p:cNvSpPr/>
              <p:nvPr/>
            </p:nvSpPr>
            <p:spPr>
              <a:xfrm>
                <a:off x="90559" y="3585366"/>
                <a:ext cx="4572000" cy="189904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Z-SCORE</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检测异常点流程</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对数据进行归一化</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𝜇</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den>
                      </m:f>
                    </m:oMath>
                  </m:oMathPara>
                </a14:m>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与设置的阈值</a:t>
                </a: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𝑡h𝑟</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rPr>
                  <a:t>比较，绝对值大于阈值则视为异常点；</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|&gt;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𝑡h𝑟</m:t>
                          </m:r>
                        </m:sub>
                      </m:sSub>
                    </m:oMath>
                  </m:oMathPara>
                </a14:m>
                <a:endParaRPr kumimoji="0" lang="zh-CN" altLang="zh-CN" sz="1800" b="0" i="0" u="none" strike="noStrike" kern="1200" cap="none" spc="0" normalizeH="0" baseline="0" noProof="0" dirty="0">
                  <a:ln>
                    <a:noFill/>
                  </a:ln>
                  <a:solidFill>
                    <a:prstClr val="black"/>
                  </a:solidFill>
                  <a:effectLst/>
                  <a:uLnTx/>
                  <a:uFillTx/>
                  <a:latin typeface="Arial"/>
                  <a:ea typeface="黑体"/>
                  <a:cs typeface="+mn-cs"/>
                </a:endParaRPr>
              </a:p>
            </p:txBody>
          </p:sp>
        </mc:Choice>
        <mc:Fallback xmlns="">
          <p:sp>
            <p:nvSpPr>
              <p:cNvPr id="7" name="矩形 6">
                <a:extLst>
                  <a:ext uri="{FF2B5EF4-FFF2-40B4-BE49-F238E27FC236}">
                    <a16:creationId xmlns:a16="http://schemas.microsoft.com/office/drawing/2014/main" id="{16FA25EF-E3BA-416C-8272-850CBB9D9884}"/>
                  </a:ext>
                </a:extLst>
              </p:cNvPr>
              <p:cNvSpPr>
                <a:spLocks noRot="1" noChangeAspect="1" noMove="1" noResize="1" noEditPoints="1" noAdjustHandles="1" noChangeArrowheads="1" noChangeShapeType="1" noTextEdit="1"/>
              </p:cNvSpPr>
              <p:nvPr/>
            </p:nvSpPr>
            <p:spPr>
              <a:xfrm>
                <a:off x="90559" y="3585366"/>
                <a:ext cx="4572000" cy="1899046"/>
              </a:xfrm>
              <a:prstGeom prst="rect">
                <a:avLst/>
              </a:prstGeom>
              <a:blipFill>
                <a:blip r:embed="rId2"/>
                <a:stretch>
                  <a:fillRect l="-1200" t="-1603" b="-224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685C00F-F6D1-458F-AC1F-42CDF42A3DE1}"/>
              </a:ext>
            </a:extLst>
          </p:cNvPr>
          <p:cNvPicPr>
            <a:picLocks noChangeAspect="1"/>
          </p:cNvPicPr>
          <p:nvPr/>
        </p:nvPicPr>
        <p:blipFill>
          <a:blip r:embed="rId3"/>
          <a:stretch>
            <a:fillRect/>
          </a:stretch>
        </p:blipFill>
        <p:spPr>
          <a:xfrm>
            <a:off x="4788024" y="2325755"/>
            <a:ext cx="3590476" cy="1790476"/>
          </a:xfrm>
          <a:prstGeom prst="rect">
            <a:avLst/>
          </a:prstGeom>
        </p:spPr>
      </p:pic>
    </p:spTree>
    <p:extLst>
      <p:ext uri="{BB962C8B-B14F-4D97-AF65-F5344CB8AC3E}">
        <p14:creationId xmlns:p14="http://schemas.microsoft.com/office/powerpoint/2010/main" val="22767692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E811D-DDE4-4858-BC7E-13B84B5AAE16}"/>
              </a:ext>
            </a:extLst>
          </p:cNvPr>
          <p:cNvSpPr>
            <a:spLocks noGrp="1"/>
          </p:cNvSpPr>
          <p:nvPr>
            <p:ph type="title"/>
          </p:nvPr>
        </p:nvSpPr>
        <p:spPr/>
        <p:txBody>
          <a:bodyPr/>
          <a:lstStyle/>
          <a:p>
            <a:r>
              <a:rPr lang="zh-CN" altLang="en-US" dirty="0"/>
              <a:t>万能算法</a:t>
            </a:r>
            <a:r>
              <a:rPr lang="en-US" altLang="zh-CN" dirty="0"/>
              <a:t>-</a:t>
            </a:r>
            <a:r>
              <a:rPr lang="zh-CN" altLang="en-US" dirty="0"/>
              <a:t>人工神经网络</a:t>
            </a:r>
          </a:p>
        </p:txBody>
      </p:sp>
      <p:sp>
        <p:nvSpPr>
          <p:cNvPr id="5" name="矩形 4">
            <a:extLst>
              <a:ext uri="{FF2B5EF4-FFF2-40B4-BE49-F238E27FC236}">
                <a16:creationId xmlns:a16="http://schemas.microsoft.com/office/drawing/2014/main" id="{595DFB9A-95F6-44D7-9ADB-869CCCE5868F}"/>
              </a:ext>
            </a:extLst>
          </p:cNvPr>
          <p:cNvSpPr/>
          <p:nvPr/>
        </p:nvSpPr>
        <p:spPr>
          <a:xfrm>
            <a:off x="-69174" y="3672517"/>
            <a:ext cx="478519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pple-system"/>
                <a:ea typeface="黑体"/>
                <a:cs typeface="+mn-cs"/>
              </a:rPr>
              <a:t>应用场景</a:t>
            </a:r>
            <a:endParaRPr kumimoji="0" lang="en-US" altLang="zh-CN" sz="1800" b="1" i="0" u="none" strike="noStrike" kern="1200" cap="none" spc="0" normalizeH="0" baseline="0" noProof="0" dirty="0">
              <a:ln>
                <a:noFill/>
              </a:ln>
              <a:solidFill>
                <a:prstClr val="black"/>
              </a:solidFill>
              <a:effectLst/>
              <a:uLnTx/>
              <a:uFillTx/>
              <a:latin typeface="-apple-system"/>
              <a:ea typeface="黑体"/>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相比于传统的机器学习算法，深度学习技术可以更容易地适应不同的领域和应用。得益于神经网络的灵活性，神经网络可以设计得相当复杂，能够应对更加复杂的场景。如右图，若数据量较大时，深度学习能够实现比传统机器学习更好的效果。</a:t>
            </a:r>
            <a:endParaRPr kumimoji="0" lang="en-US" altLang="zh-CN" sz="1800" b="1" i="0" u="none" strike="noStrike" kern="1200" cap="none" spc="0" normalizeH="0" baseline="0" noProof="0" dirty="0">
              <a:ln>
                <a:noFill/>
              </a:ln>
              <a:solidFill>
                <a:prstClr val="black"/>
              </a:solidFill>
              <a:effectLst/>
              <a:uLnTx/>
              <a:uFillTx/>
              <a:latin typeface="-apple-system"/>
              <a:ea typeface="黑体"/>
              <a:cs typeface="+mn-cs"/>
            </a:endParaRPr>
          </a:p>
        </p:txBody>
      </p:sp>
      <p:sp>
        <p:nvSpPr>
          <p:cNvPr id="6" name="矩形 5">
            <a:extLst>
              <a:ext uri="{FF2B5EF4-FFF2-40B4-BE49-F238E27FC236}">
                <a16:creationId xmlns:a16="http://schemas.microsoft.com/office/drawing/2014/main" id="{7C34F777-8022-47F5-BE01-A42481A9543C}"/>
              </a:ext>
            </a:extLst>
          </p:cNvPr>
          <p:cNvSpPr/>
          <p:nvPr/>
        </p:nvSpPr>
        <p:spPr>
          <a:xfrm>
            <a:off x="-43738" y="1503364"/>
            <a:ext cx="459490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黑体"/>
                <a:cs typeface="+mn-cs"/>
              </a:rPr>
              <a:t>人工神经网络</a:t>
            </a:r>
            <a:endParaRPr kumimoji="0" lang="en-US" altLang="zh-CN" sz="1800" b="1"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神经网络算法在理论上可以逼近任意函数，基本的结构由非线性变化单元组成，具有很强的非线性映射能力。而且网络的中间层数、各层的处理单元数及网络的学习系数等参数可根据具体情况设定，灵活性很大。</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p:txBody>
      </p:sp>
      <p:sp>
        <p:nvSpPr>
          <p:cNvPr id="7" name="文本框 6">
            <a:extLst>
              <a:ext uri="{FF2B5EF4-FFF2-40B4-BE49-F238E27FC236}">
                <a16:creationId xmlns:a16="http://schemas.microsoft.com/office/drawing/2014/main" id="{7F74A5C9-62D3-4166-BB17-856F69FFAB92}"/>
              </a:ext>
            </a:extLst>
          </p:cNvPr>
          <p:cNvSpPr txBox="1"/>
          <p:nvPr/>
        </p:nvSpPr>
        <p:spPr>
          <a:xfrm>
            <a:off x="5997655" y="3284984"/>
            <a:ext cx="15489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a:ea typeface="黑体"/>
                <a:cs typeface="+mn-cs"/>
              </a:rPr>
              <a:t>BP</a:t>
            </a: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网络拓扑结构</a:t>
            </a:r>
          </a:p>
        </p:txBody>
      </p:sp>
      <p:pic>
        <p:nvPicPr>
          <p:cNvPr id="8" name="Picture 2" descr="https://images0.cnblogs.com/blog2015/680781/201508/021735264703915.png">
            <a:extLst>
              <a:ext uri="{FF2B5EF4-FFF2-40B4-BE49-F238E27FC236}">
                <a16:creationId xmlns:a16="http://schemas.microsoft.com/office/drawing/2014/main" id="{C734A967-3602-4C4E-9284-53B844FA5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340768"/>
            <a:ext cx="3439350" cy="19153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D1730B0-4EE4-465D-B276-5206BC39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62852"/>
            <a:ext cx="3096344" cy="2083511"/>
          </a:xfrm>
          <a:prstGeom prst="rect">
            <a:avLst/>
          </a:prstGeom>
        </p:spPr>
      </p:pic>
      <p:sp>
        <p:nvSpPr>
          <p:cNvPr id="10" name="文本框 9">
            <a:extLst>
              <a:ext uri="{FF2B5EF4-FFF2-40B4-BE49-F238E27FC236}">
                <a16:creationId xmlns:a16="http://schemas.microsoft.com/office/drawing/2014/main" id="{35B609A0-CC64-4926-8371-C50F2366E295}"/>
              </a:ext>
            </a:extLst>
          </p:cNvPr>
          <p:cNvSpPr txBox="1"/>
          <p:nvPr/>
        </p:nvSpPr>
        <p:spPr>
          <a:xfrm>
            <a:off x="5932899" y="5807075"/>
            <a:ext cx="1814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深度学习与机器学习</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Tree>
    <p:extLst>
      <p:ext uri="{BB962C8B-B14F-4D97-AF65-F5344CB8AC3E}">
        <p14:creationId xmlns:p14="http://schemas.microsoft.com/office/powerpoint/2010/main" val="34750377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8B6DC-8317-4918-A391-9DEB477DD9CE}"/>
              </a:ext>
            </a:extLst>
          </p:cNvPr>
          <p:cNvSpPr>
            <a:spLocks noGrp="1"/>
          </p:cNvSpPr>
          <p:nvPr>
            <p:ph type="title"/>
          </p:nvPr>
        </p:nvSpPr>
        <p:spPr/>
        <p:txBody>
          <a:bodyPr/>
          <a:lstStyle/>
          <a:p>
            <a:r>
              <a:rPr lang="zh-CN" altLang="en-US" dirty="0"/>
              <a:t>人工神经网络</a:t>
            </a:r>
          </a:p>
        </p:txBody>
      </p:sp>
      <p:sp>
        <p:nvSpPr>
          <p:cNvPr id="4" name="文本框 3">
            <a:extLst>
              <a:ext uri="{FF2B5EF4-FFF2-40B4-BE49-F238E27FC236}">
                <a16:creationId xmlns:a16="http://schemas.microsoft.com/office/drawing/2014/main" id="{1E5813B7-A2EE-465C-9A68-AAD53860998B}"/>
              </a:ext>
            </a:extLst>
          </p:cNvPr>
          <p:cNvSpPr txBox="1"/>
          <p:nvPr/>
        </p:nvSpPr>
        <p:spPr>
          <a:xfrm>
            <a:off x="251520" y="1365473"/>
            <a:ext cx="313350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人工神经网络能够完成多种任务，为公安的追逃、舆情监管等各方面提供帮助。</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目标检测算法能够帮助公安系统监控摄像头的自动化升级。基于神经网络的自然语言处理方法能够更加准确的完成对舆情的情感分析。</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基于神经网络的主要步骤一般是</a:t>
            </a: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1.</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根据指定的任务，选择合适的模型；</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2.</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预处理数据，训练模型；</a:t>
            </a:r>
            <a:endParaRPr kumimoji="0" lang="en-US" altLang="zh-CN" sz="1800" b="0" i="0" u="none" strike="noStrike" kern="1200" cap="none" spc="0" normalizeH="0" baseline="0" noProof="0" dirty="0">
              <a:ln>
                <a:noFill/>
              </a:ln>
              <a:solidFill>
                <a:prstClr val="black"/>
              </a:solidFill>
              <a:effectLst/>
              <a:uLnTx/>
              <a:uFillTx/>
              <a:latin typeface="Arial"/>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黑体"/>
                <a:cs typeface="+mn-cs"/>
              </a:rPr>
              <a:t>3.</a:t>
            </a:r>
            <a:r>
              <a:rPr kumimoji="0" lang="zh-CN" altLang="en-US" sz="1800" b="0" i="0" u="none" strike="noStrike" kern="1200" cap="none" spc="0" normalizeH="0" baseline="0" noProof="0" dirty="0">
                <a:ln>
                  <a:noFill/>
                </a:ln>
                <a:solidFill>
                  <a:prstClr val="black"/>
                </a:solidFill>
                <a:effectLst/>
                <a:uLnTx/>
                <a:uFillTx/>
                <a:latin typeface="Arial"/>
                <a:ea typeface="黑体"/>
                <a:cs typeface="+mn-cs"/>
              </a:rPr>
              <a:t>输入数据，使用模型实现具体目的。</a:t>
            </a:r>
          </a:p>
        </p:txBody>
      </p:sp>
      <p:pic>
        <p:nvPicPr>
          <p:cNvPr id="5" name="图片 4">
            <a:extLst>
              <a:ext uri="{FF2B5EF4-FFF2-40B4-BE49-F238E27FC236}">
                <a16:creationId xmlns:a16="http://schemas.microsoft.com/office/drawing/2014/main" id="{CD16F4CB-4B83-4B1C-BB02-14ECD5480985}"/>
              </a:ext>
            </a:extLst>
          </p:cNvPr>
          <p:cNvPicPr>
            <a:picLocks noChangeAspect="1"/>
          </p:cNvPicPr>
          <p:nvPr/>
        </p:nvPicPr>
        <p:blipFill>
          <a:blip r:embed="rId2"/>
          <a:stretch>
            <a:fillRect/>
          </a:stretch>
        </p:blipFill>
        <p:spPr>
          <a:xfrm>
            <a:off x="4658409" y="1211584"/>
            <a:ext cx="4234071" cy="2520280"/>
          </a:xfrm>
          <a:prstGeom prst="rect">
            <a:avLst/>
          </a:prstGeom>
        </p:spPr>
      </p:pic>
      <p:sp>
        <p:nvSpPr>
          <p:cNvPr id="6" name="文本框 5">
            <a:extLst>
              <a:ext uri="{FF2B5EF4-FFF2-40B4-BE49-F238E27FC236}">
                <a16:creationId xmlns:a16="http://schemas.microsoft.com/office/drawing/2014/main" id="{888B8A52-85C4-44C3-A7F2-E101393715E2}"/>
              </a:ext>
            </a:extLst>
          </p:cNvPr>
          <p:cNvSpPr txBox="1"/>
          <p:nvPr/>
        </p:nvSpPr>
        <p:spPr>
          <a:xfrm>
            <a:off x="6228184" y="3796046"/>
            <a:ext cx="14401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目标检测</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pic>
        <p:nvPicPr>
          <p:cNvPr id="7" name="图片 6">
            <a:extLst>
              <a:ext uri="{FF2B5EF4-FFF2-40B4-BE49-F238E27FC236}">
                <a16:creationId xmlns:a16="http://schemas.microsoft.com/office/drawing/2014/main" id="{E843560E-E467-47EC-B009-C0DDFAA93CF7}"/>
              </a:ext>
            </a:extLst>
          </p:cNvPr>
          <p:cNvPicPr>
            <a:picLocks noChangeAspect="1"/>
          </p:cNvPicPr>
          <p:nvPr/>
        </p:nvPicPr>
        <p:blipFill>
          <a:blip r:embed="rId3"/>
          <a:stretch>
            <a:fillRect/>
          </a:stretch>
        </p:blipFill>
        <p:spPr>
          <a:xfrm>
            <a:off x="4658409" y="4103823"/>
            <a:ext cx="4234070" cy="2130573"/>
          </a:xfrm>
          <a:prstGeom prst="rect">
            <a:avLst/>
          </a:prstGeom>
        </p:spPr>
      </p:pic>
      <p:sp>
        <p:nvSpPr>
          <p:cNvPr id="8" name="文本框 7">
            <a:extLst>
              <a:ext uri="{FF2B5EF4-FFF2-40B4-BE49-F238E27FC236}">
                <a16:creationId xmlns:a16="http://schemas.microsoft.com/office/drawing/2014/main" id="{98EEE3DF-F6B6-483D-9ADE-607A7B694AF4}"/>
              </a:ext>
            </a:extLst>
          </p:cNvPr>
          <p:cNvSpPr txBox="1"/>
          <p:nvPr/>
        </p:nvSpPr>
        <p:spPr>
          <a:xfrm>
            <a:off x="6372200" y="6298578"/>
            <a:ext cx="11521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黑体"/>
                <a:cs typeface="+mn-cs"/>
              </a:rPr>
              <a:t>人脸识别</a:t>
            </a:r>
            <a:endParaRPr kumimoji="0" lang="zh-CN" altLang="en-US" sz="1800" b="0" i="0" u="none" strike="noStrike" kern="1200" cap="none" spc="0" normalizeH="0" baseline="0" noProof="0" dirty="0">
              <a:ln>
                <a:noFill/>
              </a:ln>
              <a:solidFill>
                <a:prstClr val="black"/>
              </a:solidFill>
              <a:effectLst/>
              <a:uLnTx/>
              <a:uFillTx/>
              <a:latin typeface="Arial"/>
              <a:ea typeface="黑体"/>
              <a:cs typeface="+mn-cs"/>
            </a:endParaRPr>
          </a:p>
        </p:txBody>
      </p:sp>
    </p:spTree>
    <p:extLst>
      <p:ext uri="{BB962C8B-B14F-4D97-AF65-F5344CB8AC3E}">
        <p14:creationId xmlns:p14="http://schemas.microsoft.com/office/powerpoint/2010/main" val="20439914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2339752" y="2564904"/>
            <a:ext cx="5220072" cy="1470025"/>
          </a:xfrm>
        </p:spPr>
        <p:txBody>
          <a:bodyPr/>
          <a:lstStyle/>
          <a:p>
            <a:pPr eaLnBrk="1" hangingPunct="1">
              <a:defRPr/>
            </a:pPr>
            <a:r>
              <a:rPr kumimoji="1" lang="zh-CN" altLang="en-US" sz="4000" dirty="0">
                <a:solidFill>
                  <a:srgbClr val="FF0000"/>
                </a:solidFill>
              </a:rPr>
              <a:t>谢</a:t>
            </a:r>
            <a:r>
              <a:rPr kumimoji="1" lang="en-US" altLang="zh-CN" sz="4000" dirty="0">
                <a:solidFill>
                  <a:srgbClr val="FF0000"/>
                </a:solidFill>
              </a:rPr>
              <a:t>  </a:t>
            </a:r>
            <a:r>
              <a:rPr kumimoji="1" lang="zh-CN" altLang="en-US" sz="4000" dirty="0">
                <a:solidFill>
                  <a:srgbClr val="FF0000"/>
                </a:solidFill>
              </a:rPr>
              <a:t>谢！</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大数据的价值</a:t>
            </a:r>
          </a:p>
        </p:txBody>
      </p:sp>
      <p:sp>
        <p:nvSpPr>
          <p:cNvPr id="3" name="文本占位符 2"/>
          <p:cNvSpPr>
            <a:spLocks noGrp="1"/>
          </p:cNvSpPr>
          <p:nvPr>
            <p:ph type="body" idx="1"/>
          </p:nvPr>
        </p:nvSpPr>
        <p:spPr>
          <a:xfrm>
            <a:off x="107504" y="1268760"/>
            <a:ext cx="8784976" cy="4995391"/>
          </a:xfrm>
        </p:spPr>
        <p:txBody>
          <a:bodyPr/>
          <a:lstStyle/>
          <a:p>
            <a:r>
              <a:rPr lang="zh-CN" altLang="en-US" dirty="0"/>
              <a:t>数据即决策</a:t>
            </a:r>
            <a:endParaRPr lang="en-US" altLang="zh-CN" dirty="0"/>
          </a:p>
          <a:p>
            <a:pPr lvl="1">
              <a:lnSpc>
                <a:spcPct val="150000"/>
              </a:lnSpc>
              <a:buFont typeface="Wingdings" pitchFamily="2" charset="2"/>
              <a:buChar char="Ø"/>
            </a:pPr>
            <a:r>
              <a:rPr lang="zh-CN" altLang="en-US" dirty="0"/>
              <a:t>传统的决策主要基于经验和直觉，大数据时代决策主要基于数据本身。</a:t>
            </a:r>
            <a:r>
              <a:rPr lang="zh-CN" altLang="zh-CN" dirty="0"/>
              <a:t>传统产业的“自上而下”决策模式向“自下而上”的决策模式变迁</a:t>
            </a:r>
            <a:r>
              <a:rPr lang="zh-CN" altLang="en-US" dirty="0"/>
              <a:t>。</a:t>
            </a:r>
            <a:r>
              <a:rPr lang="zh-CN" altLang="zh-CN" dirty="0"/>
              <a:t>数据即</a:t>
            </a:r>
            <a:r>
              <a:rPr lang="zh-CN" altLang="en-US" dirty="0"/>
              <a:t>决策</a:t>
            </a:r>
            <a:r>
              <a:rPr lang="zh-CN" altLang="zh-CN" dirty="0"/>
              <a:t>已经成为业界共识</a:t>
            </a:r>
            <a:r>
              <a:rPr lang="zh-CN" altLang="en-US" dirty="0"/>
              <a:t>！</a:t>
            </a:r>
            <a:endParaRPr lang="en-US" altLang="zh-CN" dirty="0"/>
          </a:p>
          <a:p>
            <a:r>
              <a:rPr lang="zh-CN" altLang="en-US" dirty="0"/>
              <a:t>数据就是生产力</a:t>
            </a:r>
            <a:endParaRPr lang="en-US" altLang="zh-CN" dirty="0"/>
          </a:p>
          <a:p>
            <a:pPr lvl="1">
              <a:lnSpc>
                <a:spcPct val="150000"/>
              </a:lnSpc>
              <a:buFont typeface="Wingdings" pitchFamily="2" charset="2"/>
              <a:buChar char="Ø"/>
            </a:pPr>
            <a:r>
              <a:rPr lang="zh-CN" altLang="en-US" dirty="0"/>
              <a:t>基于对数据本身所蕴含的价值发掘，改变了产业的决策模式，从而完成业务流程再造、资源配置优化、提高自动化、智能化水平，极大提高生产力！</a:t>
            </a:r>
          </a:p>
        </p:txBody>
      </p:sp>
    </p:spTree>
    <p:extLst>
      <p:ext uri="{BB962C8B-B14F-4D97-AF65-F5344CB8AC3E}">
        <p14:creationId xmlns:p14="http://schemas.microsoft.com/office/powerpoint/2010/main" val="4533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23"/>
          <p:cNvGrpSpPr>
            <a:grpSpLocks/>
          </p:cNvGrpSpPr>
          <p:nvPr/>
        </p:nvGrpSpPr>
        <p:grpSpPr bwMode="auto">
          <a:xfrm>
            <a:off x="2266950" y="4692650"/>
            <a:ext cx="2305050" cy="288925"/>
            <a:chOff x="2195736" y="3861048"/>
            <a:chExt cx="2304256" cy="288032"/>
          </a:xfrm>
        </p:grpSpPr>
        <p:sp>
          <p:nvSpPr>
            <p:cNvPr id="20504" name="右箭头 16"/>
            <p:cNvSpPr>
              <a:spLocks noChangeArrowheads="1"/>
            </p:cNvSpPr>
            <p:nvPr/>
          </p:nvSpPr>
          <p:spPr bwMode="auto">
            <a:xfrm>
              <a:off x="2555776" y="3933056"/>
              <a:ext cx="288032" cy="144016"/>
            </a:xfrm>
            <a:prstGeom prst="rightArrow">
              <a:avLst>
                <a:gd name="adj1" fmla="val 50000"/>
                <a:gd name="adj2" fmla="val 50000"/>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505" name="TextBox 17"/>
            <p:cNvSpPr txBox="1">
              <a:spLocks noChangeArrowheads="1"/>
            </p:cNvSpPr>
            <p:nvPr/>
          </p:nvSpPr>
          <p:spPr bwMode="auto">
            <a:xfrm>
              <a:off x="2195736" y="3861048"/>
              <a:ext cx="432048"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r>
                <a:rPr lang="en-US" altLang="zh-CN" sz="1200">
                  <a:latin typeface="Gulim" pitchFamily="34" charset="-127"/>
                  <a:ea typeface="Gulim" pitchFamily="34" charset="-127"/>
                </a:rPr>
                <a:t>TB</a:t>
              </a:r>
            </a:p>
          </p:txBody>
        </p:sp>
        <p:sp>
          <p:nvSpPr>
            <p:cNvPr id="20506" name="TextBox 18"/>
            <p:cNvSpPr txBox="1">
              <a:spLocks noChangeArrowheads="1"/>
            </p:cNvSpPr>
            <p:nvPr/>
          </p:nvSpPr>
          <p:spPr bwMode="auto">
            <a:xfrm>
              <a:off x="2771800" y="3861048"/>
              <a:ext cx="5040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r>
                <a:rPr lang="en-US" altLang="zh-CN" sz="1200">
                  <a:latin typeface="Gulim" pitchFamily="34" charset="-127"/>
                  <a:ea typeface="Gulim" pitchFamily="34" charset="-127"/>
                </a:rPr>
                <a:t>PB</a:t>
              </a:r>
            </a:p>
          </p:txBody>
        </p:sp>
        <p:sp>
          <p:nvSpPr>
            <p:cNvPr id="20507" name="TextBox 19"/>
            <p:cNvSpPr txBox="1">
              <a:spLocks noChangeArrowheads="1"/>
            </p:cNvSpPr>
            <p:nvPr/>
          </p:nvSpPr>
          <p:spPr bwMode="auto">
            <a:xfrm>
              <a:off x="3995936" y="3861048"/>
              <a:ext cx="5040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r>
                <a:rPr lang="en-US" altLang="zh-CN" sz="1200">
                  <a:latin typeface="Gulim" pitchFamily="34" charset="-127"/>
                  <a:ea typeface="Gulim" pitchFamily="34" charset="-127"/>
                </a:rPr>
                <a:t>ZB</a:t>
              </a:r>
            </a:p>
          </p:txBody>
        </p:sp>
        <p:sp>
          <p:nvSpPr>
            <p:cNvPr id="20508" name="TextBox 20"/>
            <p:cNvSpPr txBox="1">
              <a:spLocks noChangeArrowheads="1"/>
            </p:cNvSpPr>
            <p:nvPr/>
          </p:nvSpPr>
          <p:spPr bwMode="auto">
            <a:xfrm>
              <a:off x="3347864" y="3861048"/>
              <a:ext cx="5040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r>
                <a:rPr lang="en-US" altLang="zh-CN" sz="1200">
                  <a:latin typeface="Gulim" pitchFamily="34" charset="-127"/>
                  <a:ea typeface="Gulim" pitchFamily="34" charset="-127"/>
                </a:rPr>
                <a:t>EB</a:t>
              </a:r>
            </a:p>
          </p:txBody>
        </p:sp>
        <p:sp>
          <p:nvSpPr>
            <p:cNvPr id="20509" name="右箭头 21"/>
            <p:cNvSpPr>
              <a:spLocks noChangeArrowheads="1"/>
            </p:cNvSpPr>
            <p:nvPr/>
          </p:nvSpPr>
          <p:spPr bwMode="auto">
            <a:xfrm>
              <a:off x="3131840" y="3933056"/>
              <a:ext cx="288032" cy="144016"/>
            </a:xfrm>
            <a:prstGeom prst="rightArrow">
              <a:avLst>
                <a:gd name="adj1" fmla="val 50000"/>
                <a:gd name="adj2" fmla="val 50000"/>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510" name="右箭头 22"/>
            <p:cNvSpPr>
              <a:spLocks noChangeArrowheads="1"/>
            </p:cNvSpPr>
            <p:nvPr/>
          </p:nvSpPr>
          <p:spPr bwMode="auto">
            <a:xfrm>
              <a:off x="3707904" y="3933056"/>
              <a:ext cx="288032" cy="144016"/>
            </a:xfrm>
            <a:prstGeom prst="rightArrow">
              <a:avLst>
                <a:gd name="adj1" fmla="val 50000"/>
                <a:gd name="adj2" fmla="val 50000"/>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grpSp>
      <p:sp>
        <p:nvSpPr>
          <p:cNvPr id="20483" name="TextBox 4"/>
          <p:cNvSpPr txBox="1">
            <a:spLocks noChangeArrowheads="1"/>
          </p:cNvSpPr>
          <p:nvPr/>
        </p:nvSpPr>
        <p:spPr bwMode="auto">
          <a:xfrm>
            <a:off x="5003800" y="1844675"/>
            <a:ext cx="396081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lnSpc>
                <a:spcPct val="150000"/>
              </a:lnSpc>
              <a:spcBef>
                <a:spcPct val="0"/>
              </a:spcBef>
              <a:buClrTx/>
              <a:buFontTx/>
              <a:buNone/>
            </a:pPr>
            <a:r>
              <a:rPr lang="zh-CN" altLang="en-US" sz="1800">
                <a:latin typeface="微软雅黑" panose="020B0503020204020204" pitchFamily="34" charset="-122"/>
                <a:ea typeface="微软雅黑" panose="020B0503020204020204" pitchFamily="34" charset="-122"/>
              </a:rPr>
              <a:t>大量新数据源的出现则导致了非结构化、半结构化数据爆发式的增长</a:t>
            </a:r>
          </a:p>
          <a:p>
            <a:pPr eaLnBrk="1" latinLnBrk="1" hangingPunct="1">
              <a:spcBef>
                <a:spcPct val="0"/>
              </a:spcBef>
              <a:buClrTx/>
              <a:buFontTx/>
              <a:buNone/>
            </a:pPr>
            <a:endParaRPr lang="en-US" altLang="zh-CN" sz="2400">
              <a:latin typeface="Gulim" pitchFamily="34" charset="-127"/>
              <a:ea typeface="Gulim" pitchFamily="34" charset="-127"/>
            </a:endParaRPr>
          </a:p>
        </p:txBody>
      </p:sp>
      <p:grpSp>
        <p:nvGrpSpPr>
          <p:cNvPr id="20484" name="组合 35"/>
          <p:cNvGrpSpPr>
            <a:grpSpLocks/>
          </p:cNvGrpSpPr>
          <p:nvPr/>
        </p:nvGrpSpPr>
        <p:grpSpPr bwMode="auto">
          <a:xfrm>
            <a:off x="120650" y="1125538"/>
            <a:ext cx="9023350" cy="3816350"/>
            <a:chOff x="120265" y="1052732"/>
            <a:chExt cx="9023163" cy="3960395"/>
          </a:xfrm>
        </p:grpSpPr>
        <p:grpSp>
          <p:nvGrpSpPr>
            <p:cNvPr id="20494" name="组合 14"/>
            <p:cNvGrpSpPr>
              <a:grpSpLocks/>
            </p:cNvGrpSpPr>
            <p:nvPr/>
          </p:nvGrpSpPr>
          <p:grpSpPr bwMode="auto">
            <a:xfrm>
              <a:off x="120265" y="1052732"/>
              <a:ext cx="9023163" cy="3960395"/>
              <a:chOff x="501908" y="2514600"/>
              <a:chExt cx="8399307" cy="1758019"/>
            </a:xfrm>
          </p:grpSpPr>
          <p:sp>
            <p:nvSpPr>
              <p:cNvPr id="20497" name="五边形 2"/>
              <p:cNvSpPr>
                <a:spLocks noChangeArrowheads="1"/>
              </p:cNvSpPr>
              <p:nvPr/>
            </p:nvSpPr>
            <p:spPr bwMode="auto">
              <a:xfrm>
                <a:off x="501908" y="2528047"/>
                <a:ext cx="4370118" cy="242550"/>
              </a:xfrm>
              <a:prstGeom prst="homePlate">
                <a:avLst>
                  <a:gd name="adj" fmla="val 50048"/>
                </a:avLst>
              </a:prstGeom>
              <a:solidFill>
                <a:srgbClr val="0070C0"/>
              </a:solidFill>
              <a:ln w="28575" algn="ctr">
                <a:solidFill>
                  <a:srgbClr val="0066CC"/>
                </a:solidFill>
                <a:round/>
                <a:headEnd/>
                <a:tailEnd/>
              </a:ln>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498" name="TextBox 4"/>
              <p:cNvSpPr txBox="1">
                <a:spLocks noChangeArrowheads="1"/>
              </p:cNvSpPr>
              <p:nvPr/>
            </p:nvSpPr>
            <p:spPr bwMode="auto">
              <a:xfrm>
                <a:off x="804873" y="3570707"/>
                <a:ext cx="3819881" cy="61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lnSpc>
                    <a:spcPct val="150000"/>
                  </a:lnSpc>
                  <a:spcBef>
                    <a:spcPct val="0"/>
                  </a:spcBef>
                  <a:buClrTx/>
                  <a:buFontTx/>
                  <a:buNone/>
                </a:pPr>
                <a:r>
                  <a:rPr lang="zh-CN" altLang="en-US" sz="1400">
                    <a:latin typeface="微软雅黑" panose="020B0503020204020204" pitchFamily="34" charset="-122"/>
                    <a:ea typeface="微软雅黑" panose="020B0503020204020204" pitchFamily="34" charset="-122"/>
                  </a:rPr>
                  <a:t>根据</a:t>
                </a:r>
                <a:r>
                  <a:rPr lang="en-US" altLang="zh-CN" sz="1400">
                    <a:latin typeface="微软雅黑" panose="020B0503020204020204" pitchFamily="34" charset="-122"/>
                    <a:ea typeface="微软雅黑" panose="020B0503020204020204" pitchFamily="34" charset="-122"/>
                  </a:rPr>
                  <a:t>IDC </a:t>
                </a:r>
                <a:r>
                  <a:rPr lang="zh-CN" altLang="en-US" sz="1400">
                    <a:latin typeface="微软雅黑" panose="020B0503020204020204" pitchFamily="34" charset="-122"/>
                    <a:ea typeface="微软雅黑" panose="020B0503020204020204" pitchFamily="34" charset="-122"/>
                  </a:rPr>
                  <a:t>监测，人类产生的数据量正在呈指数级增长，大约每两年翻一番，这个速度在</a:t>
                </a:r>
                <a:r>
                  <a:rPr lang="en-US" altLang="zh-CN" sz="1400">
                    <a:latin typeface="微软雅黑" panose="020B0503020204020204" pitchFamily="34" charset="-122"/>
                    <a:ea typeface="微软雅黑" panose="020B0503020204020204" pitchFamily="34" charset="-122"/>
                  </a:rPr>
                  <a:t>2020 </a:t>
                </a:r>
                <a:r>
                  <a:rPr lang="zh-CN" altLang="en-US" sz="1400">
                    <a:latin typeface="微软雅黑" panose="020B0503020204020204" pitchFamily="34" charset="-122"/>
                    <a:ea typeface="微软雅黑" panose="020B0503020204020204" pitchFamily="34" charset="-122"/>
                  </a:rPr>
                  <a:t>年之前会继续保持下去。这意味着人类在最近两年产生的数据量相当于之前产生的全部数据量</a:t>
                </a:r>
                <a:endParaRPr lang="en-US" altLang="en-US" sz="1400">
                  <a:latin typeface="微软雅黑" panose="020B0503020204020204" pitchFamily="34" charset="-122"/>
                  <a:ea typeface="微软雅黑" panose="020B0503020204020204" pitchFamily="34" charset="-122"/>
                </a:endParaRPr>
              </a:p>
            </p:txBody>
          </p:sp>
          <p:sp>
            <p:nvSpPr>
              <p:cNvPr id="20499" name="TextBox 5"/>
              <p:cNvSpPr txBox="1">
                <a:spLocks noChangeArrowheads="1"/>
              </p:cNvSpPr>
              <p:nvPr/>
            </p:nvSpPr>
            <p:spPr bwMode="auto">
              <a:xfrm>
                <a:off x="623080" y="2547012"/>
                <a:ext cx="4085870" cy="17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r>
                  <a:rPr lang="zh-CN" altLang="en-US" b="1">
                    <a:solidFill>
                      <a:schemeClr val="bg1"/>
                    </a:solidFill>
                    <a:latin typeface="微软雅黑" panose="020B0503020204020204" pitchFamily="34" charset="-122"/>
                    <a:ea typeface="微软雅黑" panose="020B0503020204020204" pitchFamily="34" charset="-122"/>
                  </a:rPr>
                  <a:t>数据量增加</a:t>
                </a:r>
                <a:endParaRPr lang="en-US" altLang="en-US" b="1">
                  <a:solidFill>
                    <a:schemeClr val="bg1"/>
                  </a:solidFill>
                  <a:latin typeface="微软雅黑" panose="020B0503020204020204" pitchFamily="34" charset="-122"/>
                  <a:ea typeface="微软雅黑" panose="020B0503020204020204" pitchFamily="34" charset="-122"/>
                </a:endParaRPr>
              </a:p>
            </p:txBody>
          </p:sp>
          <p:sp>
            <p:nvSpPr>
              <p:cNvPr id="20500" name="燕尾形 6"/>
              <p:cNvSpPr>
                <a:spLocks noChangeArrowheads="1"/>
              </p:cNvSpPr>
              <p:nvPr/>
            </p:nvSpPr>
            <p:spPr bwMode="auto">
              <a:xfrm>
                <a:off x="4765151" y="2514600"/>
                <a:ext cx="4069567" cy="255997"/>
              </a:xfrm>
              <a:prstGeom prst="chevron">
                <a:avLst>
                  <a:gd name="adj" fmla="val 49972"/>
                </a:avLst>
              </a:prstGeom>
              <a:solidFill>
                <a:srgbClr val="0070C0"/>
              </a:solidFill>
              <a:ln w="28575" algn="ctr">
                <a:solidFill>
                  <a:srgbClr val="0066CC"/>
                </a:solidFill>
                <a:round/>
                <a:headEnd/>
                <a:tailEnd/>
              </a:ln>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endParaRPr lang="zh-CN" altLang="zh-CN" sz="1800">
                  <a:latin typeface="微软雅黑" panose="020B0503020204020204" pitchFamily="34" charset="-122"/>
                  <a:ea typeface="微软雅黑" panose="020B0503020204020204" pitchFamily="34" charset="-122"/>
                </a:endParaRPr>
              </a:p>
            </p:txBody>
          </p:sp>
          <p:sp>
            <p:nvSpPr>
              <p:cNvPr id="20501" name="矩形 7"/>
              <p:cNvSpPr>
                <a:spLocks noChangeArrowheads="1"/>
              </p:cNvSpPr>
              <p:nvPr/>
            </p:nvSpPr>
            <p:spPr bwMode="auto">
              <a:xfrm>
                <a:off x="556697" y="2834224"/>
                <a:ext cx="4096987" cy="1438393"/>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502" name="矩形 11"/>
              <p:cNvSpPr>
                <a:spLocks noChangeArrowheads="1"/>
              </p:cNvSpPr>
              <p:nvPr/>
            </p:nvSpPr>
            <p:spPr bwMode="auto">
              <a:xfrm>
                <a:off x="4712436" y="2834224"/>
                <a:ext cx="3944586" cy="1438395"/>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503" name="TextBox 13"/>
              <p:cNvSpPr txBox="1">
                <a:spLocks noChangeArrowheads="1"/>
              </p:cNvSpPr>
              <p:nvPr/>
            </p:nvSpPr>
            <p:spPr bwMode="auto">
              <a:xfrm>
                <a:off x="5317767" y="2547012"/>
                <a:ext cx="3583448" cy="17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ct val="0"/>
                  </a:spcBef>
                  <a:buClrTx/>
                  <a:buFontTx/>
                  <a:buNone/>
                </a:pPr>
                <a:r>
                  <a:rPr lang="zh-CN" altLang="en-US" b="1">
                    <a:solidFill>
                      <a:schemeClr val="bg1"/>
                    </a:solidFill>
                    <a:latin typeface="微软雅黑" panose="020B0503020204020204" pitchFamily="34" charset="-122"/>
                    <a:ea typeface="微软雅黑" panose="020B0503020204020204" pitchFamily="34" charset="-122"/>
                  </a:rPr>
                  <a:t>数据结构日趋复杂</a:t>
                </a:r>
                <a:endParaRPr lang="en-US" altLang="en-US" b="1">
                  <a:solidFill>
                    <a:schemeClr val="bg1"/>
                  </a:solidFill>
                  <a:latin typeface="微软雅黑" panose="020B0503020204020204" pitchFamily="34" charset="-122"/>
                  <a:ea typeface="微软雅黑" panose="020B0503020204020204" pitchFamily="34" charset="-122"/>
                </a:endParaRPr>
              </a:p>
            </p:txBody>
          </p:sp>
        </p:grpSp>
        <p:pic>
          <p:nvPicPr>
            <p:cNvPr id="14" name="Picture 3"/>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323137" y="1916779"/>
              <a:ext cx="4123738" cy="1440160"/>
            </a:xfrm>
            <a:prstGeom prst="rect">
              <a:avLst/>
            </a:prstGeom>
            <a:noFill/>
            <a:ln w="9525">
              <a:noFill/>
              <a:miter lim="800000"/>
              <a:headEnd/>
              <a:tailEnd/>
            </a:ln>
          </p:spPr>
        </p:pic>
        <p:pic>
          <p:nvPicPr>
            <p:cNvPr id="20496" name="Picture 53" descr="C:\Users\zhengge\Desktop\big-dat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452" y="2924831"/>
              <a:ext cx="3389487" cy="1889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5" name="组合 33"/>
          <p:cNvGrpSpPr>
            <a:grpSpLocks/>
          </p:cNvGrpSpPr>
          <p:nvPr/>
        </p:nvGrpSpPr>
        <p:grpSpPr bwMode="auto">
          <a:xfrm>
            <a:off x="179388" y="5084763"/>
            <a:ext cx="8702675" cy="1514475"/>
            <a:chOff x="499928" y="4528449"/>
            <a:chExt cx="8195953" cy="1412776"/>
          </a:xfrm>
        </p:grpSpPr>
        <p:sp>
          <p:nvSpPr>
            <p:cNvPr id="20491" name="矩形 30"/>
            <p:cNvSpPr>
              <a:spLocks noChangeArrowheads="1"/>
            </p:cNvSpPr>
            <p:nvPr/>
          </p:nvSpPr>
          <p:spPr bwMode="auto">
            <a:xfrm>
              <a:off x="499928" y="4528449"/>
              <a:ext cx="8195953" cy="141277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492" name="五边形 31"/>
            <p:cNvSpPr>
              <a:spLocks noChangeArrowheads="1"/>
            </p:cNvSpPr>
            <p:nvPr/>
          </p:nvSpPr>
          <p:spPr bwMode="auto">
            <a:xfrm rot="5400000">
              <a:off x="4442815" y="623570"/>
              <a:ext cx="312152" cy="8170223"/>
            </a:xfrm>
            <a:prstGeom prst="homePlate">
              <a:avLst>
                <a:gd name="adj" fmla="val 50000"/>
              </a:avLst>
            </a:prstGeom>
            <a:solidFill>
              <a:srgbClr val="0066CC"/>
            </a:solidFill>
            <a:ln w="28575" algn="ctr">
              <a:solidFill>
                <a:srgbClr val="0066CC"/>
              </a:solidFill>
              <a:round/>
              <a:headEnd/>
              <a:tailEnd/>
            </a:ln>
          </p:spPr>
          <p:txBody>
            <a:bodyPr rot="10800000" vert="eaVert"/>
            <a:lstStyle>
              <a:lvl1pPr>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hangingPunct="1">
                <a:spcBef>
                  <a:spcPct val="50000"/>
                </a:spcBef>
                <a:buClrTx/>
                <a:buFontTx/>
                <a:buNone/>
              </a:pPr>
              <a:endParaRPr lang="zh-CN" altLang="zh-CN" sz="1600">
                <a:latin typeface="微软雅黑" panose="020B0503020204020204" pitchFamily="34" charset="-122"/>
                <a:ea typeface="微软雅黑" panose="020B0503020204020204" pitchFamily="34" charset="-122"/>
              </a:endParaRPr>
            </a:p>
          </p:txBody>
        </p:sp>
        <p:sp>
          <p:nvSpPr>
            <p:cNvPr id="20493" name="矩形 32"/>
            <p:cNvSpPr>
              <a:spLocks noChangeArrowheads="1"/>
            </p:cNvSpPr>
            <p:nvPr/>
          </p:nvSpPr>
          <p:spPr bwMode="auto">
            <a:xfrm>
              <a:off x="1245834" y="4931569"/>
              <a:ext cx="4377279" cy="60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spcBef>
                  <a:spcPts val="1000"/>
                </a:spcBef>
                <a:buClr>
                  <a:srgbClr val="FF3300"/>
                </a:buClr>
                <a:buBlip>
                  <a:blip r:embed="rId2"/>
                </a:buBlip>
                <a:defRPr sz="2000">
                  <a:solidFill>
                    <a:schemeClr val="tx1"/>
                  </a:solidFill>
                  <a:latin typeface="幼圆" panose="02010509060101010101" pitchFamily="49" charset="-122"/>
                  <a:ea typeface="幼圆" panose="02010509060101010101" pitchFamily="49" charset="-122"/>
                </a:defRPr>
              </a:lvl1pPr>
              <a:lvl2pPr marL="742950" indent="-285750">
                <a:spcBef>
                  <a:spcPts val="1000"/>
                </a:spcBef>
                <a:buClr>
                  <a:srgbClr val="FF3300"/>
                </a:buClr>
                <a:buFont typeface="Wingdings" panose="05000000000000000000" pitchFamily="2" charset="2"/>
                <a:buBlip>
                  <a:blip r:embed="rId2"/>
                </a:buBlip>
                <a:defRPr sz="1600">
                  <a:solidFill>
                    <a:schemeClr val="tx1"/>
                  </a:solidFill>
                  <a:latin typeface="幼圆" panose="02010509060101010101" pitchFamily="49" charset="-122"/>
                  <a:ea typeface="幼圆" panose="02010509060101010101" pitchFamily="49" charset="-122"/>
                </a:defRPr>
              </a:lvl2pPr>
              <a:lvl3pPr marL="11430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3pPr>
              <a:lvl4pPr marL="16002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4pPr>
              <a:lvl5pPr marL="2057400" indent="-228600">
                <a:spcBef>
                  <a:spcPts val="1000"/>
                </a:spcBef>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ts val="1000"/>
                </a:spcBef>
                <a:spcAft>
                  <a:spcPct val="0"/>
                </a:spcAft>
                <a:buClr>
                  <a:srgbClr val="FF3300"/>
                </a:buClr>
                <a:buSzPct val="80000"/>
                <a:buBlip>
                  <a:blip r:embed="rId3"/>
                </a:buBlip>
                <a:defRPr sz="1600">
                  <a:solidFill>
                    <a:schemeClr val="tx1"/>
                  </a:solidFill>
                  <a:latin typeface="幼圆" panose="02010509060101010101" pitchFamily="49" charset="-122"/>
                  <a:ea typeface="幼圆" panose="02010509060101010101" pitchFamily="49" charset="-122"/>
                </a:defRPr>
              </a:lvl9pPr>
            </a:lstStyle>
            <a:p>
              <a:pPr eaLnBrk="1" latinLnBrk="1" hangingPunct="1">
                <a:spcBef>
                  <a:spcPts val="900"/>
                </a:spcBef>
                <a:buClrTx/>
                <a:buFont typeface="Wingdings" panose="05000000000000000000" pitchFamily="2" charset="2"/>
                <a:buChar char="§"/>
              </a:pPr>
              <a:r>
                <a:rPr lang="zh-CN" altLang="en-US" sz="1800" b="1" dirty="0">
                  <a:latin typeface="微软雅黑" panose="020B0503020204020204" pitchFamily="34" charset="-122"/>
                  <a:ea typeface="微软雅黑" panose="020B0503020204020204" pitchFamily="34" charset="-122"/>
                </a:rPr>
                <a:t>这些由我们创造的信息背后产生的这些数据早已经远远超越了目前人力所能处理的范畴</a:t>
              </a:r>
            </a:p>
          </p:txBody>
        </p:sp>
      </p:grpSp>
      <p:pic>
        <p:nvPicPr>
          <p:cNvPr id="20486"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3" y="5535613"/>
            <a:ext cx="7191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标题 2"/>
          <p:cNvSpPr txBox="1">
            <a:spLocks/>
          </p:cNvSpPr>
          <p:nvPr/>
        </p:nvSpPr>
        <p:spPr>
          <a:xfrm>
            <a:off x="1253796" y="205536"/>
            <a:ext cx="8229600" cy="685800"/>
          </a:xfrm>
          <a:prstGeom prst="rect">
            <a:avLst/>
          </a:prstGeom>
        </p:spPr>
        <p:txBody>
          <a:bodyPr/>
          <a:lstStyle>
            <a:lvl1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mj-ea"/>
                <a:cs typeface="+mj-cs"/>
              </a:defRPr>
            </a:lvl1pPr>
            <a:lvl2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2pPr>
            <a:lvl3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3pPr>
            <a:lvl4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4pPr>
            <a:lvl5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5pPr>
            <a:lvl6pPr marL="4572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6pPr>
            <a:lvl7pPr marL="9144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7pPr>
            <a:lvl8pPr marL="13716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8pPr>
            <a:lvl9pPr marL="18288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9pPr>
          </a:lstStyle>
          <a:p>
            <a:pPr>
              <a:defRPr/>
            </a:pPr>
            <a:r>
              <a:rPr lang="zh-CN" altLang="en-US" kern="0" dirty="0">
                <a:sym typeface="Century Schoolbook" pitchFamily="18" charset="0"/>
              </a:rPr>
              <a:t>指数型增长的海量数据：</a:t>
            </a:r>
            <a:r>
              <a:rPr lang="zh-CN" altLang="en-US" kern="0" dirty="0"/>
              <a:t>大数据时代来临</a:t>
            </a:r>
            <a:endParaRPr lang="en-US" kern="0" dirty="0"/>
          </a:p>
        </p:txBody>
      </p:sp>
    </p:spTree>
    <p:extLst>
      <p:ext uri="{BB962C8B-B14F-4D97-AF65-F5344CB8AC3E}">
        <p14:creationId xmlns:p14="http://schemas.microsoft.com/office/powerpoint/2010/main" val="49151294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4957" y="4773662"/>
            <a:ext cx="4246128" cy="496290"/>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
              <a:defRPr/>
            </a:pPr>
            <a:r>
              <a:rPr lang="zh-CN" altLang="en-US" sz="2000" b="1" dirty="0">
                <a:latin typeface="微软雅黑" pitchFamily="34" charset="-122"/>
              </a:rPr>
              <a:t>比“大”更重要的是“内涵”！</a:t>
            </a:r>
            <a:endParaRPr lang="zh-CN" altLang="en-US" sz="2000" dirty="0">
              <a:latin typeface="微软雅黑" pitchFamily="34" charset="-122"/>
            </a:endParaRPr>
          </a:p>
        </p:txBody>
      </p:sp>
      <p:sp>
        <p:nvSpPr>
          <p:cNvPr id="12" name="标题 2"/>
          <p:cNvSpPr txBox="1">
            <a:spLocks/>
          </p:cNvSpPr>
          <p:nvPr/>
        </p:nvSpPr>
        <p:spPr>
          <a:xfrm>
            <a:off x="1245169" y="273408"/>
            <a:ext cx="8229600" cy="685800"/>
          </a:xfrm>
          <a:prstGeom prst="rect">
            <a:avLst/>
          </a:prstGeom>
        </p:spPr>
        <p:txBody>
          <a:bodyPr/>
          <a:lstStyle>
            <a:lvl1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mj-ea"/>
                <a:cs typeface="+mj-cs"/>
              </a:defRPr>
            </a:lvl1pPr>
            <a:lvl2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2pPr>
            <a:lvl3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3pPr>
            <a:lvl4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4pPr>
            <a:lvl5pPr algn="l" rtl="0" eaLnBrk="0" fontAlgn="base" hangingPunct="0">
              <a:spcBef>
                <a:spcPct val="0"/>
              </a:spcBef>
              <a:spcAft>
                <a:spcPct val="0"/>
              </a:spcAft>
              <a:defRPr sz="2400" b="1">
                <a:solidFill>
                  <a:srgbClr val="000066"/>
                </a:solidFill>
                <a:effectLst>
                  <a:outerShdw blurRad="38100" dist="38100" dir="2700000" algn="tl">
                    <a:srgbClr val="C0C0C0"/>
                  </a:outerShdw>
                </a:effectLst>
                <a:latin typeface="Arial" charset="0"/>
                <a:ea typeface="微软雅黑" charset="-122"/>
              </a:defRPr>
            </a:lvl5pPr>
            <a:lvl6pPr marL="4572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6pPr>
            <a:lvl7pPr marL="9144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7pPr>
            <a:lvl8pPr marL="13716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8pPr>
            <a:lvl9pPr marL="1828800" algn="l" rtl="0" eaLnBrk="1" fontAlgn="base" hangingPunct="1">
              <a:spcBef>
                <a:spcPct val="0"/>
              </a:spcBef>
              <a:spcAft>
                <a:spcPct val="0"/>
              </a:spcAft>
              <a:defRPr sz="3200" b="1">
                <a:solidFill>
                  <a:srgbClr val="000066"/>
                </a:solidFill>
                <a:effectLst>
                  <a:outerShdw blurRad="38100" dist="38100" dir="2700000" algn="tl">
                    <a:srgbClr val="C0C0C0"/>
                  </a:outerShdw>
                </a:effectLst>
                <a:latin typeface="Arial" charset="0"/>
                <a:ea typeface="宋体" pitchFamily="2" charset="-122"/>
              </a:defRPr>
            </a:lvl9pPr>
          </a:lstStyle>
          <a:p>
            <a:pPr>
              <a:defRPr/>
            </a:pPr>
            <a:r>
              <a:rPr lang="zh-CN" altLang="en-US" kern="0" dirty="0"/>
              <a:t>大数据</a:t>
            </a:r>
            <a:r>
              <a:rPr lang="en-US" altLang="zh-CN" kern="0" dirty="0"/>
              <a:t>4V</a:t>
            </a:r>
            <a:r>
              <a:rPr lang="zh-CN" altLang="en-US" kern="0" dirty="0"/>
              <a:t>特征</a:t>
            </a:r>
            <a:endParaRPr lang="en-US" kern="0" dirty="0"/>
          </a:p>
        </p:txBody>
      </p:sp>
      <p:pic>
        <p:nvPicPr>
          <p:cNvPr id="9" name="Picture 13"/>
          <p:cNvPicPr>
            <a:picLocks noChangeAspect="1" noChangeArrowheads="1"/>
          </p:cNvPicPr>
          <p:nvPr/>
        </p:nvPicPr>
        <p:blipFill>
          <a:blip r:embed="rId3"/>
          <a:srcRect/>
          <a:stretch>
            <a:fillRect/>
          </a:stretch>
        </p:blipFill>
        <p:spPr bwMode="auto">
          <a:xfrm>
            <a:off x="4428132" y="1085998"/>
            <a:ext cx="3794521" cy="2830832"/>
          </a:xfrm>
          <a:prstGeom prst="rect">
            <a:avLst/>
          </a:prstGeom>
          <a:noFill/>
          <a:ln w="9525">
            <a:noFill/>
            <a:miter lim="800000"/>
            <a:headEnd/>
            <a:tailEnd/>
          </a:ln>
          <a:effectLst/>
        </p:spPr>
      </p:pic>
      <p:graphicFrame>
        <p:nvGraphicFramePr>
          <p:cNvPr id="6" name="图示 5"/>
          <p:cNvGraphicFramePr/>
          <p:nvPr>
            <p:extLst/>
          </p:nvPr>
        </p:nvGraphicFramePr>
        <p:xfrm>
          <a:off x="0" y="1293962"/>
          <a:ext cx="4902679" cy="30642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文本占位符 2"/>
          <p:cNvSpPr>
            <a:spLocks noGrp="1"/>
          </p:cNvSpPr>
          <p:nvPr>
            <p:ph idx="4294967295"/>
          </p:nvPr>
        </p:nvSpPr>
        <p:spPr>
          <a:xfrm>
            <a:off x="5004048" y="4043620"/>
            <a:ext cx="3303916" cy="2345702"/>
          </a:xfrm>
        </p:spPr>
        <p:txBody>
          <a:bodyPr/>
          <a:lstStyle/>
          <a:p>
            <a:pPr marL="342900" lvl="1" indent="-342900" algn="just">
              <a:lnSpc>
                <a:spcPct val="150000"/>
              </a:lnSpc>
              <a:buFont typeface="Wingdings" pitchFamily="2" charset="2"/>
              <a:buChar char="n"/>
            </a:pPr>
            <a:r>
              <a:rPr lang="zh-CN" altLang="en-US" sz="2000" dirty="0">
                <a:latin typeface="+mj-ea"/>
                <a:ea typeface="+mj-ea"/>
                <a:cs typeface="+mn-cs"/>
              </a:rPr>
              <a:t>互联网是载体</a:t>
            </a:r>
            <a:endParaRPr lang="en-US" altLang="zh-CN" sz="2000" dirty="0">
              <a:latin typeface="+mj-ea"/>
              <a:ea typeface="+mj-ea"/>
              <a:cs typeface="+mn-cs"/>
            </a:endParaRPr>
          </a:p>
          <a:p>
            <a:pPr marL="342900" lvl="1" indent="-342900" algn="just">
              <a:lnSpc>
                <a:spcPct val="150000"/>
              </a:lnSpc>
              <a:buFont typeface="Wingdings" pitchFamily="2" charset="2"/>
              <a:buChar char="n"/>
            </a:pPr>
            <a:r>
              <a:rPr lang="zh-CN" altLang="en-US" sz="2000" dirty="0">
                <a:latin typeface="+mj-ea"/>
                <a:ea typeface="+mj-ea"/>
                <a:cs typeface="+mn-cs"/>
              </a:rPr>
              <a:t>云计算是平台</a:t>
            </a:r>
            <a:endParaRPr lang="en-US" altLang="zh-CN" sz="2000" dirty="0">
              <a:latin typeface="+mj-ea"/>
              <a:ea typeface="+mj-ea"/>
              <a:cs typeface="+mn-cs"/>
            </a:endParaRPr>
          </a:p>
          <a:p>
            <a:pPr marL="342900" lvl="1" indent="-342900" algn="just">
              <a:lnSpc>
                <a:spcPct val="150000"/>
              </a:lnSpc>
              <a:buFont typeface="Wingdings" pitchFamily="2" charset="2"/>
              <a:buChar char="n"/>
            </a:pPr>
            <a:r>
              <a:rPr lang="zh-CN" altLang="en-US" sz="2000" dirty="0">
                <a:latin typeface="+mj-ea"/>
                <a:ea typeface="+mj-ea"/>
                <a:cs typeface="+mn-cs"/>
              </a:rPr>
              <a:t>数据是核心</a:t>
            </a:r>
            <a:endParaRPr lang="en-US" altLang="zh-CN" sz="2000" dirty="0">
              <a:latin typeface="+mj-ea"/>
              <a:ea typeface="+mj-ea"/>
              <a:cs typeface="+mn-cs"/>
            </a:endParaRPr>
          </a:p>
          <a:p>
            <a:pPr marL="342900" lvl="1" indent="-342900" algn="just">
              <a:lnSpc>
                <a:spcPct val="150000"/>
              </a:lnSpc>
              <a:buFont typeface="Wingdings" pitchFamily="2" charset="2"/>
              <a:buChar char="n"/>
            </a:pPr>
            <a:r>
              <a:rPr lang="en-US" altLang="zh-CN" sz="2000" dirty="0">
                <a:latin typeface="+mj-ea"/>
                <a:ea typeface="+mj-ea"/>
                <a:cs typeface="+mn-cs"/>
              </a:rPr>
              <a:t>AI</a:t>
            </a:r>
            <a:r>
              <a:rPr lang="zh-CN" altLang="en-US" sz="2000" dirty="0">
                <a:latin typeface="+mj-ea"/>
                <a:ea typeface="+mj-ea"/>
                <a:cs typeface="+mn-cs"/>
              </a:rPr>
              <a:t>是手段</a:t>
            </a:r>
            <a:endParaRPr lang="en-US" altLang="zh-CN" sz="2000" dirty="0">
              <a:latin typeface="+mj-ea"/>
              <a:ea typeface="+mj-ea"/>
              <a:cs typeface="+mn-cs"/>
            </a:endParaRPr>
          </a:p>
        </p:txBody>
      </p:sp>
    </p:spTree>
    <p:extLst>
      <p:ext uri="{BB962C8B-B14F-4D97-AF65-F5344CB8AC3E}">
        <p14:creationId xmlns:p14="http://schemas.microsoft.com/office/powerpoint/2010/main" val="172324456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文本框 2"/>
          <p:cNvSpPr txBox="1">
            <a:spLocks noChangeArrowheads="1"/>
          </p:cNvSpPr>
          <p:nvPr/>
        </p:nvSpPr>
        <p:spPr bwMode="auto">
          <a:xfrm>
            <a:off x="107504" y="1243237"/>
            <a:ext cx="8877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整体上，技术炒作转向低谷，价值开始落地</a:t>
            </a:r>
          </a:p>
        </p:txBody>
      </p:sp>
      <p:sp>
        <p:nvSpPr>
          <p:cNvPr id="5127" name="文本框 6"/>
          <p:cNvSpPr txBox="1">
            <a:spLocks noChangeArrowheads="1"/>
          </p:cNvSpPr>
          <p:nvPr/>
        </p:nvSpPr>
        <p:spPr bwMode="auto">
          <a:xfrm>
            <a:off x="0" y="5103674"/>
            <a:ext cx="9144000" cy="1477328"/>
          </a:xfrm>
          <a:prstGeom prst="rect">
            <a:avLst/>
          </a:prstGeom>
          <a:solidFill>
            <a:srgbClr val="FFFEFB"/>
          </a:solidFill>
          <a:ln>
            <a:noFill/>
          </a:ln>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2012</a:t>
            </a:r>
            <a:r>
              <a:rPr lang="zh-CN" altLang="en-US" sz="2000" b="0" dirty="0">
                <a:latin typeface="Times New Roman" panose="02020603050405020304" pitchFamily="18" charset="0"/>
                <a:ea typeface="黑体" panose="02010609060101010101" pitchFamily="49" charset="-122"/>
              </a:rPr>
              <a:t>年，大数据元年，企业界开始广泛关注并热炒大数据的概念</a:t>
            </a:r>
            <a:endParaRPr lang="en-US" altLang="zh-CN" sz="2000" b="0" dirty="0">
              <a:latin typeface="Times New Roman" panose="02020603050405020304" pitchFamily="18" charset="0"/>
              <a:ea typeface="黑体" panose="02010609060101010101" pitchFamily="49" charset="-122"/>
            </a:endParaRPr>
          </a:p>
          <a:p>
            <a:pPr marL="171450" indent="-171450">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2015</a:t>
            </a:r>
            <a:r>
              <a:rPr lang="zh-CN" altLang="en-US" sz="2000" b="0" dirty="0">
                <a:latin typeface="Times New Roman" panose="02020603050405020304" pitchFamily="18" charset="0"/>
                <a:ea typeface="黑体" panose="02010609060101010101" pitchFamily="49" charset="-122"/>
              </a:rPr>
              <a:t>年，大数据开始从热炒概念转为注重落地</a:t>
            </a:r>
            <a:endParaRPr lang="en-US" altLang="zh-CN" sz="2000" b="0" dirty="0">
              <a:latin typeface="Times New Roman" panose="02020603050405020304" pitchFamily="18" charset="0"/>
              <a:ea typeface="黑体" panose="02010609060101010101" pitchFamily="49" charset="-122"/>
            </a:endParaRPr>
          </a:p>
          <a:p>
            <a:pPr marL="171450" indent="-171450">
              <a:lnSpc>
                <a:spcPct val="150000"/>
              </a:lnSpc>
              <a:buFont typeface="Arial" panose="020B0604020202020204" pitchFamily="34" charset="0"/>
              <a:buChar char="•"/>
            </a:pPr>
            <a:r>
              <a:rPr lang="en-US" altLang="zh-CN" sz="2000" b="0" dirty="0">
                <a:latin typeface="Times New Roman" panose="02020603050405020304" pitchFamily="18" charset="0"/>
                <a:ea typeface="黑体" panose="02010609060101010101" pitchFamily="49" charset="-122"/>
              </a:rPr>
              <a:t>2017</a:t>
            </a:r>
            <a:r>
              <a:rPr lang="zh-CN" altLang="en-US" sz="2000" b="0" dirty="0">
                <a:latin typeface="Times New Roman" panose="02020603050405020304" pitchFamily="18" charset="0"/>
                <a:ea typeface="黑体" panose="02010609060101010101" pitchFamily="49" charset="-122"/>
              </a:rPr>
              <a:t>年，技术基本成熟，应用成为重点</a:t>
            </a:r>
          </a:p>
        </p:txBody>
      </p:sp>
      <p:sp>
        <p:nvSpPr>
          <p:cNvPr id="3" name="标题 2"/>
          <p:cNvSpPr>
            <a:spLocks noGrp="1"/>
          </p:cNvSpPr>
          <p:nvPr>
            <p:ph type="title"/>
          </p:nvPr>
        </p:nvSpPr>
        <p:spPr>
          <a:xfrm>
            <a:off x="1242204" y="125212"/>
            <a:ext cx="7444596" cy="584775"/>
          </a:xfrm>
        </p:spPr>
        <p:txBody>
          <a:bodyPr/>
          <a:lstStyle/>
          <a:p>
            <a:pPr eaLnBrk="1" hangingPunct="1">
              <a:spcBef>
                <a:spcPct val="50000"/>
              </a:spcBef>
            </a:pPr>
            <a:r>
              <a:rPr lang="zh-CN" altLang="en-US" dirty="0">
                <a:solidFill>
                  <a:srgbClr val="000000"/>
                </a:solidFill>
                <a:latin typeface="Arial" panose="020B0604020202020204" pitchFamily="34" charset="0"/>
              </a:rPr>
              <a:t>产业现状与趋势</a:t>
            </a:r>
          </a:p>
        </p:txBody>
      </p:sp>
      <p:pic>
        <p:nvPicPr>
          <p:cNvPr id="4" name="图片 3"/>
          <p:cNvPicPr>
            <a:picLocks noChangeAspect="1"/>
          </p:cNvPicPr>
          <p:nvPr/>
        </p:nvPicPr>
        <p:blipFill>
          <a:blip r:embed="rId3"/>
          <a:stretch>
            <a:fillRect/>
          </a:stretch>
        </p:blipFill>
        <p:spPr>
          <a:xfrm>
            <a:off x="4376170" y="2204863"/>
            <a:ext cx="4310630" cy="2922121"/>
          </a:xfrm>
          <a:prstGeom prst="rect">
            <a:avLst/>
          </a:prstGeom>
        </p:spPr>
      </p:pic>
      <p:pic>
        <p:nvPicPr>
          <p:cNvPr id="5" name="图片 4"/>
          <p:cNvPicPr>
            <a:picLocks noChangeAspect="1"/>
          </p:cNvPicPr>
          <p:nvPr/>
        </p:nvPicPr>
        <p:blipFill>
          <a:blip r:embed="rId4"/>
          <a:stretch>
            <a:fillRect/>
          </a:stretch>
        </p:blipFill>
        <p:spPr>
          <a:xfrm>
            <a:off x="107504" y="2238153"/>
            <a:ext cx="3816424" cy="2888831"/>
          </a:xfrm>
          <a:prstGeom prst="rect">
            <a:avLst/>
          </a:prstGeom>
        </p:spPr>
      </p:pic>
    </p:spTree>
    <p:extLst>
      <p:ext uri="{BB962C8B-B14F-4D97-AF65-F5344CB8AC3E}">
        <p14:creationId xmlns:p14="http://schemas.microsoft.com/office/powerpoint/2010/main" val="211802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2"/>
          <p:cNvSpPr txBox="1">
            <a:spLocks noChangeArrowheads="1"/>
          </p:cNvSpPr>
          <p:nvPr/>
        </p:nvSpPr>
        <p:spPr bwMode="auto">
          <a:xfrm>
            <a:off x="72939" y="1112052"/>
            <a:ext cx="9057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技术上，基础设施趋于完善，与人工智能的融合成为重点</a:t>
            </a:r>
          </a:p>
        </p:txBody>
      </p:sp>
      <p:sp>
        <p:nvSpPr>
          <p:cNvPr id="30724" name="文本框 3"/>
          <p:cNvSpPr txBox="1">
            <a:spLocks noChangeArrowheads="1"/>
          </p:cNvSpPr>
          <p:nvPr/>
        </p:nvSpPr>
        <p:spPr bwMode="auto">
          <a:xfrm>
            <a:off x="425196" y="1725930"/>
            <a:ext cx="489204" cy="38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008">
                <a:solidFill>
                  <a:srgbClr val="FFFFFF"/>
                </a:solidFill>
                <a:latin typeface="微软雅黑" panose="020B0503020204020204" pitchFamily="34" charset="-122"/>
              </a:rPr>
              <a:t>观点</a:t>
            </a:r>
          </a:p>
          <a:p>
            <a:pPr eaLnBrk="1" hangingPunct="1">
              <a:lnSpc>
                <a:spcPct val="100000"/>
              </a:lnSpc>
              <a:spcBef>
                <a:spcPct val="0"/>
              </a:spcBef>
              <a:buFontTx/>
              <a:buNone/>
            </a:pPr>
            <a:endParaRPr lang="zh-CN" altLang="en-US" sz="864"/>
          </a:p>
        </p:txBody>
      </p:sp>
      <p:sp>
        <p:nvSpPr>
          <p:cNvPr id="3" name="标题 2"/>
          <p:cNvSpPr>
            <a:spLocks noGrp="1"/>
          </p:cNvSpPr>
          <p:nvPr>
            <p:ph type="title"/>
          </p:nvPr>
        </p:nvSpPr>
        <p:spPr>
          <a:xfrm>
            <a:off x="1196762" y="125212"/>
            <a:ext cx="7490037" cy="584775"/>
          </a:xfrm>
        </p:spPr>
        <p:txBody>
          <a:bodyPr/>
          <a:lstStyle/>
          <a:p>
            <a:pPr eaLnBrk="1" hangingPunct="1">
              <a:spcBef>
                <a:spcPct val="50000"/>
              </a:spcBef>
            </a:pPr>
            <a:r>
              <a:rPr lang="zh-CN" altLang="en-US" dirty="0">
                <a:solidFill>
                  <a:srgbClr val="000000"/>
                </a:solidFill>
                <a:latin typeface="Arial" panose="020B0604020202020204" pitchFamily="34" charset="0"/>
              </a:rPr>
              <a:t>产业现状与趋势</a:t>
            </a:r>
          </a:p>
        </p:txBody>
      </p:sp>
      <p:sp>
        <p:nvSpPr>
          <p:cNvPr id="27" name="文本框 2"/>
          <p:cNvSpPr txBox="1">
            <a:spLocks noChangeArrowheads="1"/>
          </p:cNvSpPr>
          <p:nvPr/>
        </p:nvSpPr>
        <p:spPr bwMode="auto">
          <a:xfrm>
            <a:off x="169194" y="5657084"/>
            <a:ext cx="8712968"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a:lnSpc>
                <a:spcPct val="150000"/>
              </a:lnSpc>
              <a:buFont typeface="Arial" panose="020B0604020202020204" pitchFamily="34" charset="0"/>
              <a:buChar char="•"/>
              <a:defRPr/>
            </a:pPr>
            <a:r>
              <a:rPr lang="en-US" altLang="zh-CN" sz="2000" b="0" dirty="0">
                <a:latin typeface="Times New Roman" panose="02020603050405020304" pitchFamily="18" charset="0"/>
                <a:ea typeface="黑体" panose="02010609060101010101" pitchFamily="49" charset="-122"/>
              </a:rPr>
              <a:t>Hadoop</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Spark</a:t>
            </a:r>
            <a:r>
              <a:rPr lang="zh-CN" altLang="en-US" sz="2000" b="0" dirty="0">
                <a:latin typeface="Times New Roman" panose="02020603050405020304" pitchFamily="18" charset="0"/>
                <a:ea typeface="黑体" panose="02010609060101010101" pitchFamily="49" charset="-122"/>
              </a:rPr>
              <a:t>等平台趋于完善</a:t>
            </a:r>
            <a:endParaRPr lang="en-US" altLang="zh-CN" sz="2000" b="0" dirty="0">
              <a:latin typeface="Times New Roman" panose="02020603050405020304" pitchFamily="18" charset="0"/>
              <a:ea typeface="黑体" panose="02010609060101010101" pitchFamily="49" charset="-122"/>
            </a:endParaRPr>
          </a:p>
          <a:p>
            <a:pPr marL="171450" indent="-171450">
              <a:lnSpc>
                <a:spcPct val="150000"/>
              </a:lnSpc>
              <a:buFont typeface="Arial" panose="020B0604020202020204" pitchFamily="34" charset="0"/>
              <a:buChar char="•"/>
              <a:defRPr/>
            </a:pPr>
            <a:r>
              <a:rPr lang="en-US" altLang="zh-CN" sz="2000" b="0" dirty="0" err="1">
                <a:latin typeface="Times New Roman" panose="02020603050405020304" pitchFamily="18" charset="0"/>
                <a:ea typeface="黑体" panose="02010609060101010101" pitchFamily="49" charset="-122"/>
              </a:rPr>
              <a:t>TensorFlow</a:t>
            </a:r>
            <a:r>
              <a:rPr lang="zh-CN" altLang="en-US" sz="2000" b="0" dirty="0">
                <a:latin typeface="Times New Roman" panose="02020603050405020304" pitchFamily="18" charset="0"/>
                <a:ea typeface="黑体" panose="02010609060101010101" pitchFamily="49" charset="-122"/>
              </a:rPr>
              <a:t>、</a:t>
            </a:r>
            <a:r>
              <a:rPr lang="en-US" altLang="zh-CN" sz="2000" b="0" dirty="0" err="1">
                <a:latin typeface="Times New Roman" panose="02020603050405020304" pitchFamily="18" charset="0"/>
                <a:ea typeface="黑体" panose="02010609060101010101" pitchFamily="49" charset="-122"/>
              </a:rPr>
              <a:t>Caffe</a:t>
            </a:r>
            <a:r>
              <a:rPr lang="zh-CN" altLang="en-US" sz="2000" b="0" dirty="0">
                <a:latin typeface="Times New Roman" panose="02020603050405020304" pitchFamily="18" charset="0"/>
                <a:ea typeface="黑体" panose="02010609060101010101" pitchFamily="49" charset="-122"/>
              </a:rPr>
              <a:t>等深度学习平台成为关注重点</a:t>
            </a:r>
          </a:p>
        </p:txBody>
      </p:sp>
      <p:pic>
        <p:nvPicPr>
          <p:cNvPr id="8" name="图片 7"/>
          <p:cNvPicPr>
            <a:picLocks noChangeAspect="1"/>
          </p:cNvPicPr>
          <p:nvPr/>
        </p:nvPicPr>
        <p:blipFill>
          <a:blip r:embed="rId3"/>
          <a:stretch>
            <a:fillRect/>
          </a:stretch>
        </p:blipFill>
        <p:spPr>
          <a:xfrm>
            <a:off x="1196763" y="1746520"/>
            <a:ext cx="6400778" cy="3709613"/>
          </a:xfrm>
          <a:prstGeom prst="rect">
            <a:avLst/>
          </a:prstGeom>
        </p:spPr>
      </p:pic>
    </p:spTree>
    <p:extLst>
      <p:ext uri="{BB962C8B-B14F-4D97-AF65-F5344CB8AC3E}">
        <p14:creationId xmlns:p14="http://schemas.microsoft.com/office/powerpoint/2010/main" val="2801636915"/>
      </p:ext>
    </p:extLst>
  </p:cSld>
  <p:clrMapOvr>
    <a:masterClrMapping/>
  </p:clrMapOvr>
</p:sld>
</file>

<file path=ppt/theme/theme1.xml><?xml version="1.0" encoding="utf-8"?>
<a:theme xmlns:a="http://schemas.openxmlformats.org/drawingml/2006/main" name="华云主题-黑绿版">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华云主题-黑绿版" id="{367CA2D0-5F65-4D1F-8FE7-72BDB4710192}" vid="{69595F39-DCBC-4074-BF73-B7FAA84D124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9925</TotalTime>
  <Words>3402</Words>
  <Application>Microsoft Office PowerPoint</Application>
  <PresentationFormat>全屏显示(4:3)</PresentationFormat>
  <Paragraphs>478</Paragraphs>
  <Slides>44</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-apple-system</vt:lpstr>
      <vt:lpstr>Gulim</vt:lpstr>
      <vt:lpstr>黑体</vt:lpstr>
      <vt:lpstr>宋体</vt:lpstr>
      <vt:lpstr>微软雅黑</vt:lpstr>
      <vt:lpstr>arial</vt:lpstr>
      <vt:lpstr>arial</vt:lpstr>
      <vt:lpstr>Calibri</vt:lpstr>
      <vt:lpstr>Cambria Math</vt:lpstr>
      <vt:lpstr>Century Schoolbook</vt:lpstr>
      <vt:lpstr>Franklin Gothic Book</vt:lpstr>
      <vt:lpstr>Times New Roman</vt:lpstr>
      <vt:lpstr>Wingdings</vt:lpstr>
      <vt:lpstr>华云主题-黑绿版</vt:lpstr>
      <vt:lpstr> 大数据分析与挖掘 （第一讲 开篇）</vt:lpstr>
      <vt:lpstr>PowerPoint 演示文稿</vt:lpstr>
      <vt:lpstr>PowerPoint 演示文稿</vt:lpstr>
      <vt:lpstr>大数据时代</vt:lpstr>
      <vt:lpstr>大数据的价值</vt:lpstr>
      <vt:lpstr>PowerPoint 演示文稿</vt:lpstr>
      <vt:lpstr>PowerPoint 演示文稿</vt:lpstr>
      <vt:lpstr>产业现状与趋势</vt:lpstr>
      <vt:lpstr>产业现状与趋势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Hadoop主流厂商比较</vt:lpstr>
      <vt:lpstr>成电大数据平台</vt:lpstr>
      <vt:lpstr>PowerPoint 演示文稿</vt:lpstr>
      <vt:lpstr>PowerPoint 演示文稿</vt:lpstr>
      <vt:lpstr>PowerPoint 演示文稿</vt:lpstr>
      <vt:lpstr>PowerPoint 演示文稿</vt:lpstr>
      <vt:lpstr>PowerPoint 演示文稿</vt:lpstr>
      <vt:lpstr>经典大数据分析算法介绍</vt:lpstr>
      <vt:lpstr>关联算法- Apriori</vt:lpstr>
      <vt:lpstr>关联算法- Apriori</vt:lpstr>
      <vt:lpstr>聚类算法</vt:lpstr>
      <vt:lpstr>Kmeans</vt:lpstr>
      <vt:lpstr>Kmeans</vt:lpstr>
      <vt:lpstr>Kmeans</vt:lpstr>
      <vt:lpstr>分类算法</vt:lpstr>
      <vt:lpstr>KNN</vt:lpstr>
      <vt:lpstr>PowerPoint 演示文稿</vt:lpstr>
      <vt:lpstr>预测算法</vt:lpstr>
      <vt:lpstr>线性回归</vt:lpstr>
      <vt:lpstr>线性回归</vt:lpstr>
      <vt:lpstr>异常值检测</vt:lpstr>
      <vt:lpstr>Z-SCORE</vt:lpstr>
      <vt:lpstr>万能算法-人工神经网络</vt:lpstr>
      <vt:lpstr>人工神经网络</vt:lpstr>
      <vt:lpstr>谢  谢！</vt:lpstr>
    </vt:vector>
  </TitlesOfParts>
  <Company>zte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研发管理平台建设思路与规划</dc:title>
  <dc:creator>user</dc:creator>
  <cp:lastModifiedBy>Thinker</cp:lastModifiedBy>
  <cp:revision>611</cp:revision>
  <cp:lastPrinted>1601-01-01T00:00:00Z</cp:lastPrinted>
  <dcterms:created xsi:type="dcterms:W3CDTF">2013-06-09T08:12:15Z</dcterms:created>
  <dcterms:modified xsi:type="dcterms:W3CDTF">2022-09-03T10:27:30Z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